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sldIdLst>
    <p:sldId id="256" r:id="rId2"/>
    <p:sldId id="257" r:id="rId3"/>
    <p:sldId id="264" r:id="rId4"/>
    <p:sldId id="289" r:id="rId5"/>
    <p:sldId id="290" r:id="rId6"/>
    <p:sldId id="269" r:id="rId7"/>
    <p:sldId id="258" r:id="rId8"/>
    <p:sldId id="270" r:id="rId9"/>
    <p:sldId id="274" r:id="rId10"/>
    <p:sldId id="291" r:id="rId11"/>
    <p:sldId id="259" r:id="rId12"/>
    <p:sldId id="292" r:id="rId13"/>
    <p:sldId id="293" r:id="rId14"/>
    <p:sldId id="294" r:id="rId15"/>
    <p:sldId id="260" r:id="rId16"/>
    <p:sldId id="295" r:id="rId17"/>
    <p:sldId id="296" r:id="rId18"/>
    <p:sldId id="297" r:id="rId19"/>
    <p:sldId id="261" r:id="rId20"/>
    <p:sldId id="298" r:id="rId21"/>
    <p:sldId id="299" r:id="rId22"/>
    <p:sldId id="300" r:id="rId23"/>
    <p:sldId id="301" r:id="rId24"/>
    <p:sldId id="262" r:id="rId25"/>
    <p:sldId id="282" r:id="rId26"/>
    <p:sldId id="278" r:id="rId27"/>
    <p:sldId id="281" r:id="rId28"/>
    <p:sldId id="285" r:id="rId29"/>
    <p:sldId id="286" r:id="rId30"/>
    <p:sldId id="302" r:id="rId31"/>
    <p:sldId id="288" r:id="rId32"/>
    <p:sldId id="287" r:id="rId33"/>
    <p:sldId id="305" r:id="rId34"/>
    <p:sldId id="263" r:id="rId35"/>
    <p:sldId id="304" r:id="rId36"/>
    <p:sldId id="303" r:id="rId37"/>
    <p:sldId id="271" r:id="rId38"/>
    <p:sldId id="272" r:id="rId39"/>
    <p:sldId id="275" r:id="rId40"/>
    <p:sldId id="276" r:id="rId41"/>
  </p:sldIdLst>
  <p:sldSz cx="12192000" cy="6858000"/>
  <p:notesSz cx="6858000" cy="9144000"/>
  <p:embeddedFontLst>
    <p:embeddedFont>
      <p:font typeface="Cambria Math" panose="02040503050406030204" pitchFamily="18" charset="0"/>
      <p:regular r:id="rId42"/>
    </p:embeddedFont>
    <p:embeddedFont>
      <p:font typeface="Noto Mono" panose="020B0609030804020204" pitchFamily="49" charset="0"/>
      <p:regular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orspann" id="{B017BE10-DA1F-4754-A241-1DB0F8E1BE70}">
          <p14:sldIdLst>
            <p14:sldId id="256"/>
            <p14:sldId id="257"/>
          </p14:sldIdLst>
        </p14:section>
        <p14:section name="Motivation" id="{0B8EE103-6D4E-47DB-8E7A-3C595FC69179}">
          <p14:sldIdLst>
            <p14:sldId id="264"/>
            <p14:sldId id="289"/>
            <p14:sldId id="290"/>
            <p14:sldId id="269"/>
          </p14:sldIdLst>
        </p14:section>
        <p14:section name="FPGAs" id="{F7F8F9F6-58F3-475A-ABEB-2D9F8A7F46D5}">
          <p14:sldIdLst>
            <p14:sldId id="258"/>
            <p14:sldId id="270"/>
            <p14:sldId id="274"/>
            <p14:sldId id="291"/>
          </p14:sldIdLst>
        </p14:section>
        <p14:section name="SYCL" id="{07B161DC-4B5B-4E18-BD88-02D119D06BF6}">
          <p14:sldIdLst>
            <p14:sldId id="259"/>
            <p14:sldId id="292"/>
            <p14:sldId id="293"/>
            <p14:sldId id="294"/>
          </p14:sldIdLst>
        </p14:section>
        <p14:section name="Alpaka" id="{05CA7E25-444A-45C9-8491-145800D9D3DF}">
          <p14:sldIdLst>
            <p14:sldId id="260"/>
            <p14:sldId id="295"/>
            <p14:sldId id="296"/>
            <p14:sldId id="297"/>
          </p14:sldIdLst>
        </p14:section>
        <p14:section name="Implementierung" id="{C2EBAF57-579A-4DBB-91C9-6BCDCF236FB0}">
          <p14:sldIdLst>
            <p14:sldId id="261"/>
            <p14:sldId id="298"/>
            <p14:sldId id="299"/>
            <p14:sldId id="300"/>
            <p14:sldId id="301"/>
          </p14:sldIdLst>
        </p14:section>
        <p14:section name="Ergebnisse" id="{181DE716-462B-4165-9C4D-1B18B3700E8A}">
          <p14:sldIdLst>
            <p14:sldId id="262"/>
            <p14:sldId id="282"/>
            <p14:sldId id="278"/>
            <p14:sldId id="281"/>
            <p14:sldId id="285"/>
            <p14:sldId id="286"/>
            <p14:sldId id="302"/>
            <p14:sldId id="288"/>
            <p14:sldId id="287"/>
            <p14:sldId id="305"/>
          </p14:sldIdLst>
        </p14:section>
        <p14:section name="Nachspann" id="{A2511742-9487-463F-989C-8FA9788B5177}">
          <p14:sldIdLst>
            <p14:sldId id="263"/>
            <p14:sldId id="304"/>
            <p14:sldId id="303"/>
            <p14:sldId id="271"/>
            <p14:sldId id="272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CC66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6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Kernel</c:v>
                </c:pt>
                <c:pt idx="1">
                  <c:v>Synthese</c:v>
                </c:pt>
                <c:pt idx="2">
                  <c:v>Optimierung</c:v>
                </c:pt>
                <c:pt idx="3">
                  <c:v>Platzierung</c:v>
                </c:pt>
                <c:pt idx="4">
                  <c:v>Routing</c:v>
                </c:pt>
                <c:pt idx="5">
                  <c:v>Bitstream</c:v>
                </c:pt>
              </c:strCache>
            </c:strRef>
          </c:cat>
          <c:val>
            <c:numRef>
              <c:f>Tabelle1!$B$2:$B$7</c:f>
              <c:numCache>
                <c:formatCode>h\hmm\m;@</c:formatCode>
                <c:ptCount val="6"/>
                <c:pt idx="0">
                  <c:v>1.8263888888888889E-2</c:v>
                </c:pt>
                <c:pt idx="1">
                  <c:v>0.106111111111111</c:v>
                </c:pt>
                <c:pt idx="2">
                  <c:v>2.0081018518518502E-2</c:v>
                </c:pt>
                <c:pt idx="3">
                  <c:v>9.1458333333333294E-2</c:v>
                </c:pt>
                <c:pt idx="4">
                  <c:v>0.13355324074073999</c:v>
                </c:pt>
                <c:pt idx="5">
                  <c:v>3.1585648148148099E-2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0C-48AD-AE06-06EB5E2382F8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float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Kernel</c:v>
                </c:pt>
                <c:pt idx="1">
                  <c:v>Synthese</c:v>
                </c:pt>
                <c:pt idx="2">
                  <c:v>Optimierung</c:v>
                </c:pt>
                <c:pt idx="3">
                  <c:v>Platzierung</c:v>
                </c:pt>
                <c:pt idx="4">
                  <c:v>Routing</c:v>
                </c:pt>
                <c:pt idx="5">
                  <c:v>Bitstream</c:v>
                </c:pt>
              </c:strCache>
            </c:strRef>
          </c:cat>
          <c:val>
            <c:numRef>
              <c:f>Tabelle1!$C$2:$C$7</c:f>
              <c:numCache>
                <c:formatCode>h\hmm\m;@</c:formatCode>
                <c:ptCount val="6"/>
                <c:pt idx="0">
                  <c:v>1.8217592592592601E-2</c:v>
                </c:pt>
                <c:pt idx="1">
                  <c:v>7.9930555555555602E-2</c:v>
                </c:pt>
                <c:pt idx="2">
                  <c:v>1.71412037037037E-2</c:v>
                </c:pt>
                <c:pt idx="3">
                  <c:v>7.6273148148148104E-2</c:v>
                </c:pt>
                <c:pt idx="4">
                  <c:v>9.9768518518518506E-2</c:v>
                </c:pt>
                <c:pt idx="5">
                  <c:v>2.27546296296296E-2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B0C-48AD-AE06-06EB5E2382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9272240"/>
        <c:axId val="1734187024"/>
      </c:barChart>
      <c:catAx>
        <c:axId val="96927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734187024"/>
        <c:crosses val="autoZero"/>
        <c:auto val="1"/>
        <c:lblAlgn val="ctr"/>
        <c:lblOffset val="100"/>
        <c:noMultiLvlLbl val="0"/>
      </c:catAx>
      <c:valAx>
        <c:axId val="1734187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h\hmm\m;@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69272240"/>
        <c:crosses val="autoZero"/>
        <c:crossBetween val="between"/>
        <c:majorUnit val="2.0833333333300001E-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int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CLB</c:v>
                </c:pt>
                <c:pt idx="1">
                  <c:v>Flip-Flops</c:v>
                </c:pt>
                <c:pt idx="2">
                  <c:v>LUTs</c:v>
                </c:pt>
                <c:pt idx="3">
                  <c:v>DSPs</c:v>
                </c:pt>
                <c:pt idx="4">
                  <c:v>Block RAM</c:v>
                </c:pt>
                <c:pt idx="5">
                  <c:v>UltraRAM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82.78</c:v>
                </c:pt>
                <c:pt idx="1">
                  <c:v>17.18</c:v>
                </c:pt>
                <c:pt idx="2">
                  <c:v>47.11</c:v>
                </c:pt>
                <c:pt idx="3">
                  <c:v>88.17</c:v>
                </c:pt>
                <c:pt idx="4">
                  <c:v>4.9000000000000004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4A-40C1-B1C2-5C463F0DE854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float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Tabelle1!$A$2:$A$7</c:f>
              <c:strCache>
                <c:ptCount val="6"/>
                <c:pt idx="0">
                  <c:v>CLB</c:v>
                </c:pt>
                <c:pt idx="1">
                  <c:v>Flip-Flops</c:v>
                </c:pt>
                <c:pt idx="2">
                  <c:v>LUTs</c:v>
                </c:pt>
                <c:pt idx="3">
                  <c:v>DSPs</c:v>
                </c:pt>
                <c:pt idx="4">
                  <c:v>Block RAM</c:v>
                </c:pt>
                <c:pt idx="5">
                  <c:v>UltraRAM</c:v>
                </c:pt>
              </c:strCache>
            </c:strRef>
          </c:cat>
          <c:val>
            <c:numRef>
              <c:f>Tabelle1!$C$2:$C$7</c:f>
              <c:numCache>
                <c:formatCode>General</c:formatCode>
                <c:ptCount val="6"/>
                <c:pt idx="0">
                  <c:v>51.68</c:v>
                </c:pt>
                <c:pt idx="1">
                  <c:v>14.66</c:v>
                </c:pt>
                <c:pt idx="2">
                  <c:v>31.51</c:v>
                </c:pt>
                <c:pt idx="3">
                  <c:v>88.37</c:v>
                </c:pt>
                <c:pt idx="4">
                  <c:v>4.9000000000000004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64A-40C1-B1C2-5C463F0DE8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69360224"/>
        <c:axId val="1467012848"/>
      </c:barChart>
      <c:catAx>
        <c:axId val="13693602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/>
                  <a:t>Ressourcen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67012848"/>
        <c:crosses val="autoZero"/>
        <c:auto val="1"/>
        <c:lblAlgn val="ctr"/>
        <c:lblOffset val="100"/>
        <c:noMultiLvlLbl val="0"/>
      </c:catAx>
      <c:valAx>
        <c:axId val="1467012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dirty="0" err="1"/>
                  <a:t>Auslastug</a:t>
                </a:r>
                <a:r>
                  <a:rPr lang="de-DE" dirty="0"/>
                  <a:t> [%]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369360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  <p:pic>
        <p:nvPicPr>
          <p:cNvPr id="12" name="Grafik 4">
            <a:extLst>
              <a:ext uri="{FF2B5EF4-FFF2-40B4-BE49-F238E27FC236}">
                <a16:creationId xmlns:a16="http://schemas.microsoft.com/office/drawing/2014/main" id="{82139649-65F6-4E6C-81D6-0D510272050C}"/>
              </a:ext>
            </a:extLst>
          </p:cNvPr>
          <p:cNvPicPr/>
          <p:nvPr userDrawn="1"/>
        </p:nvPicPr>
        <p:blipFill>
          <a:blip r:embed="rId4"/>
          <a:stretch/>
        </p:blipFill>
        <p:spPr>
          <a:xfrm>
            <a:off x="2332440" y="230040"/>
            <a:ext cx="1517040" cy="7502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4" name="Grafik 5">
            <a:extLst>
              <a:ext uri="{FF2B5EF4-FFF2-40B4-BE49-F238E27FC236}">
                <a16:creationId xmlns:a16="http://schemas.microsoft.com/office/drawing/2014/main" id="{6DFE015B-29DB-49FE-AA43-1399B364E1D1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4" name="Grafik 5">
            <a:extLst>
              <a:ext uri="{FF2B5EF4-FFF2-40B4-BE49-F238E27FC236}">
                <a16:creationId xmlns:a16="http://schemas.microsoft.com/office/drawing/2014/main" id="{6FA54CED-50EA-4316-978C-0AF96FA95033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731" y="328249"/>
            <a:ext cx="1218534" cy="55458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  <p:pic>
        <p:nvPicPr>
          <p:cNvPr id="12" name="Grafik 4">
            <a:extLst>
              <a:ext uri="{FF2B5EF4-FFF2-40B4-BE49-F238E27FC236}">
                <a16:creationId xmlns:a16="http://schemas.microsoft.com/office/drawing/2014/main" id="{95DEC480-0EC9-46A6-AABF-C759B92B3C18}"/>
              </a:ext>
            </a:extLst>
          </p:cNvPr>
          <p:cNvPicPr/>
          <p:nvPr userDrawn="1"/>
        </p:nvPicPr>
        <p:blipFill>
          <a:blip r:embed="rId4"/>
          <a:stretch/>
        </p:blipFill>
        <p:spPr>
          <a:xfrm>
            <a:off x="2332440" y="230040"/>
            <a:ext cx="1517040" cy="7502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92E44352-E23E-43D1-BDB1-1A60701BAF43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4" name="Grafik 5">
            <a:extLst>
              <a:ext uri="{FF2B5EF4-FFF2-40B4-BE49-F238E27FC236}">
                <a16:creationId xmlns:a16="http://schemas.microsoft.com/office/drawing/2014/main" id="{B52DE3E5-F0D4-4683-B19A-1993F6342CAE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pic>
        <p:nvPicPr>
          <p:cNvPr id="7" name="Grafik 5">
            <a:extLst>
              <a:ext uri="{FF2B5EF4-FFF2-40B4-BE49-F238E27FC236}">
                <a16:creationId xmlns:a16="http://schemas.microsoft.com/office/drawing/2014/main" id="{EEFDB38B-42AA-4236-8713-FC2FCDDC66A8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78EB4A3F-7D29-4AA4-ADEB-15A59FF1AB2F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67449" y="1484315"/>
            <a:ext cx="5187950" cy="434498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95EB45E2-7C95-4B99-8B60-32B0B6D33326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661984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2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8070849" y="1484315"/>
            <a:ext cx="3384550" cy="434498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457700" y="1484315"/>
            <a:ext cx="3416300" cy="434498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8" name="Grafik 5">
            <a:extLst>
              <a:ext uri="{FF2B5EF4-FFF2-40B4-BE49-F238E27FC236}">
                <a16:creationId xmlns:a16="http://schemas.microsoft.com/office/drawing/2014/main" id="{F66392AC-97B1-4354-A7E0-99F62267DF7A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3" name="Grafik 5">
            <a:extLst>
              <a:ext uri="{FF2B5EF4-FFF2-40B4-BE49-F238E27FC236}">
                <a16:creationId xmlns:a16="http://schemas.microsoft.com/office/drawing/2014/main" id="{723934E5-4D66-4AA0-B3CD-D9BA40EA4EC6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Textebene (16pt)</a:t>
            </a:r>
          </a:p>
          <a:p>
            <a:pPr lvl="1"/>
            <a:r>
              <a:rPr lang="de-DE" dirty="0"/>
              <a:t>Zweite Textebene für Aufzählungen</a:t>
            </a:r>
          </a:p>
          <a:p>
            <a:pPr lvl="2"/>
            <a:r>
              <a:rPr lang="de-DE" dirty="0"/>
              <a:t>Dritte Textebene bei viel Text (14pt)</a:t>
            </a:r>
          </a:p>
          <a:p>
            <a:pPr lvl="3"/>
            <a:r>
              <a:rPr lang="de-DE" dirty="0"/>
              <a:t>Vierte Textebene für Aufzählungen bei viel Text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Zwischenseite</a:t>
            </a:r>
          </a:p>
          <a:p>
            <a:pPr lvl="6"/>
            <a:r>
              <a:rPr lang="de-DE" dirty="0"/>
              <a:t>Für den nächsten Präsentationsabschnitt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575050" y="6319797"/>
            <a:ext cx="5228128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bg2"/>
                </a:solidFill>
              </a:rPr>
              <a:t>Entwicklung eines SYCL-</a:t>
            </a:r>
            <a:r>
              <a:rPr lang="de-DE" sz="800" dirty="0" err="1">
                <a:solidFill>
                  <a:schemeClr val="bg2"/>
                </a:solidFill>
              </a:rPr>
              <a:t>Backends</a:t>
            </a:r>
            <a:r>
              <a:rPr lang="de-DE" sz="800" dirty="0">
                <a:solidFill>
                  <a:schemeClr val="bg2"/>
                </a:solidFill>
              </a:rPr>
              <a:t> für die Alpaka-Bibliothek und dessen Evaluation mit Schwerpunkt auf FPGAs</a:t>
            </a:r>
          </a:p>
          <a:p>
            <a:pPr algn="l"/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Fakultät Informatik // Seniorprofessor Dr.-Ing. habil. Rainer G. Spallek // </a:t>
            </a: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Stephan</a:t>
            </a:r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Verteidigung der Diplomarbeit // 17.12.2019</a:t>
            </a: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955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  <p:pic>
        <p:nvPicPr>
          <p:cNvPr id="11" name="Grafik 5">
            <a:extLst>
              <a:ext uri="{FF2B5EF4-FFF2-40B4-BE49-F238E27FC236}">
                <a16:creationId xmlns:a16="http://schemas.microsoft.com/office/drawing/2014/main" id="{D2C31C13-A40E-4578-8016-DDA979C2082B}"/>
              </a:ext>
            </a:extLst>
          </p:cNvPr>
          <p:cNvPicPr/>
          <p:nvPr userDrawn="1"/>
        </p:nvPicPr>
        <p:blipFill>
          <a:blip r:embed="rId15"/>
          <a:stretch/>
        </p:blipFill>
        <p:spPr>
          <a:xfrm>
            <a:off x="1846440" y="6263640"/>
            <a:ext cx="949680" cy="4694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1" r:id="rId9"/>
    <p:sldLayoutId id="2147483902" r:id="rId10"/>
    <p:sldLayoutId id="2147483903" r:id="rId11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Relationship Id="rId9" Type="http://schemas.openxmlformats.org/officeDocument/2006/relationships/image" Target="../media/image1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26633502-0EA0-4A5A-B318-B3EA0FF7C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14" y="5073616"/>
            <a:ext cx="10438871" cy="1334525"/>
          </a:xfrm>
        </p:spPr>
        <p:txBody>
          <a:bodyPr/>
          <a:lstStyle/>
          <a:p>
            <a:r>
              <a:rPr lang="de-DE" dirty="0"/>
              <a:t>Verteidigung der Diplomarbeit // 17. Dezember 2019</a:t>
            </a:r>
          </a:p>
          <a:p>
            <a:endParaRPr lang="de-DE" dirty="0"/>
          </a:p>
          <a:p>
            <a:r>
              <a:rPr lang="de-DE" dirty="0"/>
              <a:t>Erstgutachter:	Prof. Dr.-Ing. habil. Rainer G. Spallek</a:t>
            </a:r>
          </a:p>
          <a:p>
            <a:r>
              <a:rPr lang="de-DE" dirty="0"/>
              <a:t>Zweitgutachter:	Prof. Dr. </a:t>
            </a:r>
            <a:r>
              <a:rPr lang="de-DE" dirty="0" err="1"/>
              <a:t>rer</a:t>
            </a:r>
            <a:r>
              <a:rPr lang="de-DE" dirty="0"/>
              <a:t>. nat. Ulrich Schramm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52B6F61-F27F-4010-B237-6145696E8A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Jan Stephan</a:t>
            </a:r>
          </a:p>
          <a:p>
            <a:r>
              <a:rPr lang="de-DE" dirty="0"/>
              <a:t>Fakultät Informatik // Institut für Technische Informatik</a:t>
            </a:r>
          </a:p>
          <a:p>
            <a:r>
              <a:rPr lang="de-DE" dirty="0"/>
              <a:t>Seniorprofessor Dr.-Ing. habil. Rainer G. Spallek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E3E10DF-EF4C-465D-951F-ED14E5A76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Entwicklung eines SYCL-</a:t>
            </a:r>
            <a:r>
              <a:rPr lang="de-DE" dirty="0" err="1"/>
              <a:t>Backends</a:t>
            </a:r>
            <a:r>
              <a:rPr lang="de-DE" dirty="0"/>
              <a:t> für die</a:t>
            </a:r>
            <a:br>
              <a:rPr lang="de-DE" dirty="0"/>
            </a:br>
            <a:r>
              <a:rPr lang="de-DE" dirty="0"/>
              <a:t>Alpaka-Bibliothek und dessen Evaluation</a:t>
            </a:r>
            <a:br>
              <a:rPr lang="de-DE" dirty="0"/>
            </a:br>
            <a:r>
              <a:rPr lang="de-DE" dirty="0"/>
              <a:t>mit Schwerpunkt auf FPGAs</a:t>
            </a:r>
          </a:p>
        </p:txBody>
      </p:sp>
    </p:spTree>
    <p:extLst>
      <p:ext uri="{BB962C8B-B14F-4D97-AF65-F5344CB8AC3E}">
        <p14:creationId xmlns:p14="http://schemas.microsoft.com/office/powerpoint/2010/main" val="9765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5727E1-0EFC-4C22-AACB-3B072EF5F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FPGAs als Beschleuniger</a:t>
            </a:r>
            <a:br>
              <a:rPr lang="de-DE" dirty="0"/>
            </a:br>
            <a:r>
              <a:rPr lang="de-DE" b="0" dirty="0"/>
              <a:t>Programmierung // High-Level-Synthese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B1886AD-F8E8-4A04-9C85-D6216C94F0A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indent="-323953"/>
            <a:r>
              <a:rPr lang="de-DE" b="1" dirty="0"/>
              <a:t>High-Level-Synthese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Abstraktion der FPGA-Elemente</a:t>
            </a:r>
          </a:p>
          <a:p>
            <a:pPr marL="71989" lvl="1" indent="0">
              <a:buNone/>
            </a:pPr>
            <a:endParaRPr lang="de-DE" dirty="0"/>
          </a:p>
          <a:p>
            <a:pPr lvl="1"/>
            <a:r>
              <a:rPr lang="de-DE" dirty="0"/>
              <a:t>Programmierung auf algorithmischer Ebene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Festlegbare Randbedingungen</a:t>
            </a:r>
          </a:p>
          <a:p>
            <a:pPr lvl="3"/>
            <a:r>
              <a:rPr lang="de-DE" dirty="0"/>
              <a:t>Ausrollen von Schleifen</a:t>
            </a:r>
          </a:p>
          <a:p>
            <a:pPr lvl="3"/>
            <a:r>
              <a:rPr lang="de-DE" dirty="0" err="1"/>
              <a:t>Pipelining</a:t>
            </a:r>
            <a:endParaRPr lang="de-DE" dirty="0"/>
          </a:p>
          <a:p>
            <a:pPr lvl="3"/>
            <a:r>
              <a:rPr lang="de-DE" dirty="0"/>
              <a:t>Block RAM</a:t>
            </a:r>
          </a:p>
          <a:p>
            <a:pPr lvl="3"/>
            <a:r>
              <a:rPr lang="de-DE" dirty="0"/>
              <a:t>etc.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Hochsprachen</a:t>
            </a:r>
          </a:p>
          <a:p>
            <a:pPr lvl="3"/>
            <a:r>
              <a:rPr lang="de-DE" dirty="0"/>
              <a:t>C / C++ / </a:t>
            </a:r>
            <a:r>
              <a:rPr lang="de-DE" dirty="0" err="1"/>
              <a:t>SystemC</a:t>
            </a:r>
            <a:endParaRPr lang="de-DE" dirty="0"/>
          </a:p>
          <a:p>
            <a:pPr lvl="3"/>
            <a:r>
              <a:rPr lang="de-DE" dirty="0" err="1"/>
              <a:t>OpenCL</a:t>
            </a:r>
            <a:endParaRPr lang="de-DE" dirty="0"/>
          </a:p>
          <a:p>
            <a:pPr lvl="3"/>
            <a:r>
              <a:rPr lang="de-DE" b="1" dirty="0"/>
              <a:t>SYCL</a:t>
            </a:r>
          </a:p>
        </p:txBody>
      </p:sp>
    </p:spTree>
    <p:extLst>
      <p:ext uri="{BB962C8B-B14F-4D97-AF65-F5344CB8AC3E}">
        <p14:creationId xmlns:p14="http://schemas.microsoft.com/office/powerpoint/2010/main" val="2294290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E204C2-8F0E-4297-A418-14D287937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SYCL-Spezifikation</a:t>
            </a:r>
          </a:p>
        </p:txBody>
      </p:sp>
    </p:spTree>
    <p:extLst>
      <p:ext uri="{BB962C8B-B14F-4D97-AF65-F5344CB8AC3E}">
        <p14:creationId xmlns:p14="http://schemas.microsoft.com/office/powerpoint/2010/main" val="1746513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CF9D31-72B6-48B9-A741-54E90BA1B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SYCL-Spezifikation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9085AE1-0825-49D7-88E2-41832D682E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SYCL</a:t>
            </a:r>
            <a:r>
              <a:rPr lang="de-DE" dirty="0"/>
              <a:t> </a:t>
            </a: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[KRH19]</a:t>
            </a:r>
            <a:endParaRPr lang="de-DE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marL="71989" lvl="1" indent="0">
              <a:buNone/>
            </a:pPr>
            <a:endParaRPr lang="de-DE" dirty="0"/>
          </a:p>
          <a:p>
            <a:pPr lvl="1"/>
            <a:r>
              <a:rPr lang="de-DE" dirty="0"/>
              <a:t>Offener Standard</a:t>
            </a:r>
          </a:p>
          <a:p>
            <a:pPr lvl="3"/>
            <a:r>
              <a:rPr lang="de-DE" dirty="0"/>
              <a:t>Einheitliche Programmierschnittstelle</a:t>
            </a:r>
          </a:p>
          <a:p>
            <a:pPr lvl="3"/>
            <a:r>
              <a:rPr lang="de-DE" dirty="0"/>
              <a:t>Implementierung durch Hardware-Hersteller oder Dritte</a:t>
            </a:r>
          </a:p>
          <a:p>
            <a:pPr lvl="3"/>
            <a:r>
              <a:rPr lang="de-DE" dirty="0"/>
              <a:t>Herstellerspezifische Erweiterungen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Basiert auf </a:t>
            </a:r>
            <a:r>
              <a:rPr lang="de-DE" dirty="0" err="1"/>
              <a:t>OpenCL</a:t>
            </a:r>
            <a:endParaRPr lang="de-DE" dirty="0"/>
          </a:p>
          <a:p>
            <a:pPr lvl="3"/>
            <a:r>
              <a:rPr lang="de-DE" dirty="0" err="1"/>
              <a:t>OpenCLs</a:t>
            </a:r>
            <a:r>
              <a:rPr lang="de-DE" dirty="0"/>
              <a:t> Konzepte und Portabilität</a:t>
            </a:r>
          </a:p>
          <a:p>
            <a:pPr lvl="3"/>
            <a:r>
              <a:rPr lang="de-DE" dirty="0"/>
              <a:t>Keine Trennung zwischen Host- und Device-Quelltext</a:t>
            </a:r>
          </a:p>
          <a:p>
            <a:pPr lvl="3"/>
            <a:r>
              <a:rPr lang="de-DE" dirty="0"/>
              <a:t>Moderne C++-Schnittstelle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Implementierungen</a:t>
            </a:r>
          </a:p>
          <a:p>
            <a:pPr lvl="3"/>
            <a:r>
              <a:rPr lang="de-DE" dirty="0" err="1"/>
              <a:t>ComputeCpp</a:t>
            </a:r>
            <a:r>
              <a:rPr lang="de-DE" dirty="0"/>
              <a:t> (Automotive, Embedded, Intel-CPUs, Intel-GPUs, NVIDIA-GPUs)</a:t>
            </a:r>
          </a:p>
          <a:p>
            <a:pPr lvl="3"/>
            <a:r>
              <a:rPr lang="de-DE" dirty="0"/>
              <a:t>Intel (Intel-Hardware)</a:t>
            </a:r>
          </a:p>
          <a:p>
            <a:pPr lvl="3"/>
            <a:r>
              <a:rPr lang="de-DE" b="1" dirty="0" err="1"/>
              <a:t>Xilinx</a:t>
            </a:r>
            <a:r>
              <a:rPr lang="de-DE" dirty="0"/>
              <a:t> </a:t>
            </a:r>
            <a:r>
              <a:rPr lang="de-DE" b="1" dirty="0"/>
              <a:t>(FPGAs)</a:t>
            </a:r>
          </a:p>
          <a:p>
            <a:pPr lvl="3"/>
            <a:r>
              <a:rPr lang="de-DE" dirty="0" err="1"/>
              <a:t>hipSYCL</a:t>
            </a:r>
            <a:r>
              <a:rPr lang="de-DE" dirty="0"/>
              <a:t> (AMD-GPUs, NVIDIA-GPUs), </a:t>
            </a:r>
            <a:r>
              <a:rPr lang="de-DE" dirty="0" err="1"/>
              <a:t>sycl-gtx</a:t>
            </a:r>
            <a:r>
              <a:rPr lang="de-DE" dirty="0"/>
              <a:t> (</a:t>
            </a:r>
            <a:r>
              <a:rPr lang="de-DE" dirty="0" err="1"/>
              <a:t>OpenCL</a:t>
            </a:r>
            <a:r>
              <a:rPr lang="de-DE" dirty="0"/>
              <a:t> 1.2)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6" name="Grafik 5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BBFA5594-7112-476D-B238-07BDB09AC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847" y="972177"/>
            <a:ext cx="3851441" cy="175065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9C1E57F-A4BC-463A-B134-D0F58DD980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88738" y="3094386"/>
            <a:ext cx="4366661" cy="103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48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0EDEC-0FA2-4E05-A580-576AD9D2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SYCL-Spezifikation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platzhalter 3">
                <a:extLst>
                  <a:ext uri="{FF2B5EF4-FFF2-40B4-BE49-F238E27FC236}">
                    <a16:creationId xmlns:a16="http://schemas.microsoft.com/office/drawing/2014/main" id="{70B13D03-3139-4EA7-9A10-35DCA31DD0B9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874713" y="1484314"/>
                <a:ext cx="3982513" cy="4344985"/>
              </a:xfrm>
            </p:spPr>
            <p:txBody>
              <a:bodyPr/>
              <a:lstStyle/>
              <a:p>
                <a:r>
                  <a:rPr lang="de-DE" b="1" dirty="0"/>
                  <a:t>AXPY </a:t>
                </a:r>
                <a:r>
                  <a:rPr lang="de-DE" dirty="0">
                    <a:solidFill>
                      <a:schemeClr val="bg2">
                        <a:lumMod val="40000"/>
                        <a:lumOff val="60000"/>
                      </a:schemeClr>
                    </a:solidFill>
                  </a:rPr>
                  <a:t>[Law+79]</a:t>
                </a:r>
              </a:p>
              <a:p>
                <a:endParaRPr lang="de-DE" b="1" dirty="0"/>
              </a:p>
              <a:p>
                <a:endParaRPr lang="de-DE" b="1" dirty="0"/>
              </a:p>
              <a:p>
                <a:endParaRPr lang="de-DE" b="1" dirty="0"/>
              </a:p>
              <a:p>
                <a:endParaRPr lang="de-DE" b="1" dirty="0"/>
              </a:p>
              <a:p>
                <a:endParaRPr lang="de-DE" b="1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</m:acc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′=</m:t>
                      </m:r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𝒂</m:t>
                      </m:r>
                      <m:r>
                        <a:rPr lang="de-DE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⃗"/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de-DE" b="1" i="1" smtClean="0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⃗"/>
                          <m:ctrlPr>
                            <a:rPr lang="de-DE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 smtClean="0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</m:acc>
                    </m:oMath>
                  </m:oMathPara>
                </a14:m>
                <a:endParaRPr lang="de-DE" b="1" dirty="0"/>
              </a:p>
            </p:txBody>
          </p:sp>
        </mc:Choice>
        <mc:Fallback xmlns="">
          <p:sp>
            <p:nvSpPr>
              <p:cNvPr id="4" name="Textplatzhalter 3">
                <a:extLst>
                  <a:ext uri="{FF2B5EF4-FFF2-40B4-BE49-F238E27FC236}">
                    <a16:creationId xmlns:a16="http://schemas.microsoft.com/office/drawing/2014/main" id="{70B13D03-3139-4EA7-9A10-35DCA31DD0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874713" y="1484314"/>
                <a:ext cx="3982513" cy="4344985"/>
              </a:xfrm>
              <a:blipFill>
                <a:blip r:embed="rId2"/>
                <a:stretch>
                  <a:fillRect l="-3058" t="-140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F8537FB-8AD2-4778-8B9D-7D7EE649AA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34730" y="1484315"/>
            <a:ext cx="6220669" cy="434498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{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xilinx_selector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{}};</a:t>
            </a:r>
          </a:p>
          <a:p>
            <a:pPr>
              <a:spcBef>
                <a:spcPts val="0"/>
              </a:spcBef>
            </a:pPr>
            <a:endParaRPr lang="de-DE" sz="12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const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range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range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2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&gt;{</a:t>
            </a:r>
            <a:r>
              <a:rPr lang="de-DE" sz="12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1024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};</a:t>
            </a:r>
          </a:p>
          <a:p>
            <a:pPr>
              <a:spcBef>
                <a:spcPts val="0"/>
              </a:spcBef>
            </a:pPr>
            <a:endParaRPr lang="de-DE" sz="12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buf_x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buffer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2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2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&gt;{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range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};</a:t>
            </a:r>
          </a:p>
          <a:p>
            <a:pPr>
              <a:spcBef>
                <a:spcPts val="0"/>
              </a:spcBef>
            </a:pP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buf_y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buffer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2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2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&gt;{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range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};</a:t>
            </a:r>
          </a:p>
          <a:p>
            <a:pPr>
              <a:spcBef>
                <a:spcPts val="0"/>
              </a:spcBef>
            </a:pPr>
            <a:endParaRPr lang="de-DE" sz="1200" dirty="0">
              <a:solidFill>
                <a:schemeClr val="accent6">
                  <a:lumMod val="60000"/>
                  <a:lumOff val="40000"/>
                </a:schemeClr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/* Initialisierung auf Host-Seite */</a:t>
            </a:r>
          </a:p>
          <a:p>
            <a:pPr>
              <a:spcBef>
                <a:spcPts val="0"/>
              </a:spcBef>
            </a:pP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queue.submit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([&amp;](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handler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&amp;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cgh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x =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buf_x.get_access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access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mode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read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cgh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y =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buf_y.get_access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access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mode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read_write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cgh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cgh.parallel_for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class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200" b="1" dirty="0" err="1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axpy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range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[=](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::item&lt;</a:t>
            </a:r>
            <a:r>
              <a:rPr lang="de-DE" sz="12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work_item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{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work_item.get_id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();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y[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] = a * x[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] + y[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];   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}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});</a:t>
            </a:r>
          </a:p>
          <a:p>
            <a:pPr>
              <a:spcBef>
                <a:spcPts val="0"/>
              </a:spcBef>
            </a:pP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queue.wait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(); </a:t>
            </a:r>
            <a:r>
              <a:rPr lang="de-DE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// Synchronisierung</a:t>
            </a:r>
          </a:p>
          <a:p>
            <a:pPr>
              <a:spcBef>
                <a:spcPts val="0"/>
              </a:spcBef>
            </a:pPr>
            <a:r>
              <a:rPr lang="de-DE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/* ab hier Zugriff durch Host möglich */</a:t>
            </a:r>
          </a:p>
        </p:txBody>
      </p:sp>
    </p:spTree>
    <p:extLst>
      <p:ext uri="{BB962C8B-B14F-4D97-AF65-F5344CB8AC3E}">
        <p14:creationId xmlns:p14="http://schemas.microsoft.com/office/powerpoint/2010/main" val="4195489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EC990C-B9E7-44F7-BD88-015698CBB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SYCL-Spezifikation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CBD35B5-8AA4-46A3-9EC0-53F5D33902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b="1" dirty="0" err="1"/>
              <a:t>Xilinx</a:t>
            </a:r>
            <a:r>
              <a:rPr lang="de-DE" b="1" dirty="0"/>
              <a:t>-Erweiterungen</a:t>
            </a:r>
          </a:p>
          <a:p>
            <a:endParaRPr lang="de-DE" b="1" dirty="0"/>
          </a:p>
          <a:p>
            <a:pPr lvl="1"/>
            <a:r>
              <a:rPr lang="de-DE" dirty="0" err="1"/>
              <a:t>Dataflow</a:t>
            </a:r>
            <a:endParaRPr lang="de-DE" dirty="0"/>
          </a:p>
          <a:p>
            <a:pPr marL="71989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 err="1"/>
              <a:t>Pipelining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/>
              <a:t>Speicherzerlegung / Block RAM</a:t>
            </a:r>
          </a:p>
          <a:p>
            <a:pPr lvl="3"/>
            <a:r>
              <a:rPr lang="de-DE" dirty="0" err="1"/>
              <a:t>cyclic</a:t>
            </a:r>
            <a:endParaRPr lang="de-DE" dirty="0"/>
          </a:p>
          <a:p>
            <a:pPr lvl="3"/>
            <a:r>
              <a:rPr lang="de-DE" dirty="0"/>
              <a:t>block</a:t>
            </a:r>
          </a:p>
          <a:p>
            <a:pPr lvl="3"/>
            <a:r>
              <a:rPr lang="de-DE" dirty="0" err="1"/>
              <a:t>complete</a:t>
            </a:r>
            <a:endParaRPr lang="de-DE" dirty="0"/>
          </a:p>
          <a:p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2B3295B-C55F-4F5E-B42B-46FF2F2BEC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xilinx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dataflow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([&amp;]()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x =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func_a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();    </a:t>
            </a:r>
            <a:r>
              <a:rPr lang="de-DE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// x ist ein Vektor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func_b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(x);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});</a:t>
            </a:r>
          </a:p>
          <a:p>
            <a:pPr>
              <a:spcBef>
                <a:spcPts val="0"/>
              </a:spcBef>
            </a:pP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xilinx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pipeline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([&amp;]()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for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i = 0; i &lt; </a:t>
            </a:r>
            <a:r>
              <a:rPr lang="de-DE" sz="12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1024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 ++i)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{</a:t>
            </a:r>
          </a:p>
          <a:p>
            <a:pPr>
              <a:spcBef>
                <a:spcPts val="0"/>
              </a:spcBef>
            </a:pPr>
            <a:r>
              <a:rPr lang="de-DE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/* … */</a:t>
            </a:r>
          </a:p>
          <a:p>
            <a:pPr>
              <a:spcBef>
                <a:spcPts val="0"/>
              </a:spcBef>
            </a:pPr>
            <a:r>
              <a:rPr lang="de-DE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});</a:t>
            </a:r>
          </a:p>
          <a:p>
            <a:pPr>
              <a:spcBef>
                <a:spcPts val="0"/>
              </a:spcBef>
            </a:pPr>
            <a:endParaRPr lang="de-DE" sz="12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endParaRPr lang="de-DE" sz="12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2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arr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xilinx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partition_array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2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2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16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 </a:t>
            </a:r>
          </a:p>
          <a:p>
            <a:pPr>
              <a:spcBef>
                <a:spcPts val="0"/>
              </a:spcBef>
            </a:pP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   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xilinx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partition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cyclic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2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4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2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</a:t>
            </a:r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&gt;&gt;{};</a:t>
            </a:r>
          </a:p>
        </p:txBody>
      </p:sp>
    </p:spTree>
    <p:extLst>
      <p:ext uri="{BB962C8B-B14F-4D97-AF65-F5344CB8AC3E}">
        <p14:creationId xmlns:p14="http://schemas.microsoft.com/office/powerpoint/2010/main" val="1326771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2E294F-AA19-4415-865B-07A33E039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Alpaka-Bibliothek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995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D293530-20C2-45DE-80D2-C6299EF93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Alpaka-Bibliothek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88AB29-6B90-43B0-BA35-583E3741BE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Alpaka: </a:t>
            </a:r>
            <a:r>
              <a:rPr lang="de-DE" b="1" i="1" dirty="0" err="1"/>
              <a:t>Abstraction</a:t>
            </a:r>
            <a:r>
              <a:rPr lang="de-DE" b="1" i="1" dirty="0"/>
              <a:t> Library </a:t>
            </a:r>
            <a:r>
              <a:rPr lang="de-DE" b="1" i="1" dirty="0" err="1"/>
              <a:t>for</a:t>
            </a:r>
            <a:r>
              <a:rPr lang="de-DE" b="1" i="1" dirty="0"/>
              <a:t> Parallel Kernel </a:t>
            </a:r>
            <a:r>
              <a:rPr lang="de-DE" b="1" i="1" dirty="0" err="1"/>
              <a:t>Acceleration</a:t>
            </a:r>
            <a:r>
              <a:rPr lang="de-DE" dirty="0"/>
              <a:t> </a:t>
            </a: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[Wor15]</a:t>
            </a:r>
          </a:p>
          <a:p>
            <a:pPr marL="71989" lvl="1" indent="0">
              <a:buNone/>
            </a:pPr>
            <a:endParaRPr lang="de-DE" dirty="0"/>
          </a:p>
          <a:p>
            <a:pPr lvl="1"/>
            <a:r>
              <a:rPr lang="de-DE" dirty="0"/>
              <a:t>quelloffene Abstraktionsbibliothek</a:t>
            </a:r>
          </a:p>
          <a:p>
            <a:pPr lvl="3"/>
            <a:r>
              <a:rPr lang="de-DE" dirty="0"/>
              <a:t>Einheitliche Programmierschnittstelle</a:t>
            </a:r>
          </a:p>
          <a:p>
            <a:pPr lvl="3"/>
            <a:r>
              <a:rPr lang="de-DE" dirty="0"/>
              <a:t>Implementierung durch </a:t>
            </a:r>
            <a:r>
              <a:rPr lang="de-DE" i="1" dirty="0"/>
              <a:t>Helmholtz-Zentrum Dresden-</a:t>
            </a:r>
            <a:r>
              <a:rPr lang="de-DE" i="1" dirty="0" err="1"/>
              <a:t>Rossendorf</a:t>
            </a:r>
            <a:r>
              <a:rPr lang="de-DE" dirty="0"/>
              <a:t> /</a:t>
            </a:r>
            <a:r>
              <a:rPr lang="de-DE" i="1" dirty="0"/>
              <a:t> Institut für Strahlenphysik </a:t>
            </a:r>
            <a:r>
              <a:rPr lang="de-DE" dirty="0"/>
              <a:t>/ </a:t>
            </a:r>
            <a:r>
              <a:rPr lang="de-DE" i="1" dirty="0"/>
              <a:t>Computergestützte Strahlenphysik</a:t>
            </a:r>
          </a:p>
          <a:p>
            <a:pPr lvl="3"/>
            <a:r>
              <a:rPr lang="de-DE" dirty="0"/>
              <a:t>Keine Trennung zwischen Host- und Device-Quelltext</a:t>
            </a:r>
          </a:p>
          <a:p>
            <a:pPr lvl="3"/>
            <a:r>
              <a:rPr lang="de-DE" dirty="0"/>
              <a:t>C++-Bibliothek</a:t>
            </a:r>
          </a:p>
          <a:p>
            <a:pPr marL="71989" lvl="1" indent="0">
              <a:buNone/>
            </a:pPr>
            <a:endParaRPr lang="de-DE" dirty="0"/>
          </a:p>
          <a:p>
            <a:pPr lvl="1"/>
            <a:r>
              <a:rPr lang="de-DE" dirty="0"/>
              <a:t>Strukturierung durch Konzepte</a:t>
            </a:r>
          </a:p>
          <a:p>
            <a:pPr lvl="3"/>
            <a:r>
              <a:rPr lang="de-DE" dirty="0"/>
              <a:t>API gibt Konzept vor</a:t>
            </a:r>
          </a:p>
          <a:p>
            <a:pPr lvl="3"/>
            <a:r>
              <a:rPr lang="de-DE" dirty="0"/>
              <a:t>Konzept wird durch hardware-spezifische API implementiert</a:t>
            </a:r>
          </a:p>
          <a:p>
            <a:pPr lvl="3"/>
            <a:endParaRPr lang="de-DE" dirty="0"/>
          </a:p>
          <a:p>
            <a:pPr lvl="1"/>
            <a:r>
              <a:rPr lang="de-DE" dirty="0"/>
              <a:t>Implementierungen</a:t>
            </a:r>
          </a:p>
          <a:p>
            <a:pPr lvl="3"/>
            <a:r>
              <a:rPr lang="de-DE" dirty="0"/>
              <a:t>NVIDIA-GPUs (CUDA, HIP)</a:t>
            </a:r>
          </a:p>
          <a:p>
            <a:pPr lvl="3"/>
            <a:r>
              <a:rPr lang="de-DE" dirty="0"/>
              <a:t>AMD-GPUs (HIP)</a:t>
            </a:r>
          </a:p>
          <a:p>
            <a:pPr lvl="3"/>
            <a:r>
              <a:rPr lang="de-DE" dirty="0"/>
              <a:t>CPUs (</a:t>
            </a:r>
            <a:r>
              <a:rPr lang="de-DE" dirty="0" err="1"/>
              <a:t>OpenMP</a:t>
            </a:r>
            <a:r>
              <a:rPr lang="de-DE" dirty="0"/>
              <a:t>, Threading Building Blocks, Boost Fiber, 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thread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F3F75A6-3677-48BB-93C1-9094CC7CE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83235" y="1043622"/>
            <a:ext cx="2630374" cy="88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545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BCECD2-6E7F-4989-8227-B8264E193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Alpaka-Bibliothek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platzhalter 4">
                <a:extLst>
                  <a:ext uri="{FF2B5EF4-FFF2-40B4-BE49-F238E27FC236}">
                    <a16:creationId xmlns:a16="http://schemas.microsoft.com/office/drawing/2014/main" id="{27ADEB8F-0F4F-4297-8FE5-31AD1A65F0BF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874713" y="1484314"/>
                <a:ext cx="4032847" cy="4344985"/>
              </a:xfrm>
            </p:spPr>
            <p:txBody>
              <a:bodyPr/>
              <a:lstStyle/>
              <a:p>
                <a:r>
                  <a:rPr lang="de-DE" b="1" dirty="0"/>
                  <a:t>AXPY </a:t>
                </a:r>
                <a:r>
                  <a:rPr lang="de-DE" dirty="0">
                    <a:solidFill>
                      <a:schemeClr val="bg2">
                        <a:lumMod val="40000"/>
                        <a:lumOff val="60000"/>
                      </a:schemeClr>
                    </a:solidFill>
                  </a:rPr>
                  <a:t>[Law+79]</a:t>
                </a:r>
              </a:p>
              <a:p>
                <a:endParaRPr lang="de-DE" b="1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</m:acc>
                      <m:r>
                        <a:rPr lang="de-DE" b="1" i="1">
                          <a:latin typeface="Cambria Math" panose="02040503050406030204" pitchFamily="18" charset="0"/>
                        </a:rPr>
                        <m:t>′=</m:t>
                      </m:r>
                      <m:r>
                        <a:rPr lang="de-DE" b="1" i="1">
                          <a:latin typeface="Cambria Math" panose="02040503050406030204" pitchFamily="18" charset="0"/>
                        </a:rPr>
                        <m:t>𝒂</m:t>
                      </m:r>
                      <m:r>
                        <a:rPr lang="de-DE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⃗"/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  <m:r>
                        <a:rPr lang="de-DE" b="1" i="1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⃗"/>
                          <m:ctrlPr>
                            <a:rPr lang="de-DE" b="1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1" i="1">
                              <a:latin typeface="Cambria Math" panose="02040503050406030204" pitchFamily="18" charset="0"/>
                            </a:rPr>
                            <m:t>𝒚</m:t>
                          </m:r>
                        </m:e>
                      </m:acc>
                    </m:oMath>
                  </m:oMathPara>
                </a14:m>
                <a:endParaRPr lang="de-DE" b="1" dirty="0"/>
              </a:p>
              <a:p>
                <a:endParaRPr lang="de-DE" dirty="0"/>
              </a:p>
              <a:p>
                <a:pPr>
                  <a:spcBef>
                    <a:spcPts val="0"/>
                  </a:spcBef>
                </a:pP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struct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AxpyKernel</a:t>
                </a:r>
                <a:endParaRPr lang="de-DE" sz="1000" dirty="0">
                  <a:latin typeface="Noto Mono" panose="020B0609030804020204" pitchFamily="49" charset="0"/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{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template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&lt;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typename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TAcc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,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typename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TIdx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&gt;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ALPAKA_FN_ACC </a:t>
                </a:r>
                <a:r>
                  <a:rPr lang="de-DE" sz="1000" b="1" dirty="0" err="1">
                    <a:solidFill>
                      <a:schemeClr val="accent5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void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operator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()(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const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TAcc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&amp; </a:t>
                </a:r>
                <a:r>
                  <a:rPr lang="de-DE" sz="1000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acc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,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const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TIdx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&amp; </a:t>
                </a:r>
                <a:r>
                  <a:rPr lang="de-DE" sz="1000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num_elements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,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const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b="1" dirty="0" err="1">
                    <a:solidFill>
                      <a:schemeClr val="accent5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int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a,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const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b="1" dirty="0" err="1">
                    <a:solidFill>
                      <a:schemeClr val="accent5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int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* x, </a:t>
                </a:r>
                <a:r>
                  <a:rPr lang="de-DE" sz="1000" b="1" dirty="0" err="1">
                    <a:solidFill>
                      <a:schemeClr val="accent5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int</a:t>
                </a: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* y)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const</a:t>
                </a:r>
                <a:endParaRPr lang="de-DE" sz="1000" b="1" dirty="0">
                  <a:solidFill>
                    <a:schemeClr val="accent4"/>
                  </a:solidFill>
                  <a:latin typeface="Noto Mono" panose="020B0609030804020204" pitchFamily="49" charset="0"/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{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auto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gt_idx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=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alpaka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::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idx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::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getIdx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&lt;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  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alpaka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::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Grid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,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alpaka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::Threads&gt;(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acc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)[</a:t>
                </a:r>
                <a:r>
                  <a:rPr lang="de-DE" sz="1000" dirty="0">
                    <a:solidFill>
                      <a:schemeClr val="bg2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0u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];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auto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te_ext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=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alpaka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::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workdiv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::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getWorkDiv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&lt;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  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alpaka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::Thread,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alpaka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::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Elems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&gt;(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acc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)[</a:t>
                </a:r>
                <a:r>
                  <a:rPr lang="de-DE" sz="1000" dirty="0">
                    <a:solidFill>
                      <a:schemeClr val="bg2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0u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];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auto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first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=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gt_idx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*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te_ext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;</a:t>
                </a:r>
              </a:p>
              <a:p>
                <a:pPr>
                  <a:spcBef>
                    <a:spcPts val="0"/>
                  </a:spcBef>
                </a:pPr>
                <a:endParaRPr lang="de-DE" sz="1000" dirty="0">
                  <a:solidFill>
                    <a:schemeClr val="tx1"/>
                  </a:solidFill>
                  <a:latin typeface="Noto Mono" panose="020B0609030804020204" pitchFamily="49" charset="0"/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if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(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first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&lt;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num_elements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)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{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   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auto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last =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first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+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te_ext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;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    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for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(</a:t>
                </a:r>
                <a:r>
                  <a:rPr lang="de-DE" sz="1000" b="1" dirty="0" err="1">
                    <a:solidFill>
                      <a:schemeClr val="accent4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auto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i = </a:t>
                </a:r>
                <a:r>
                  <a:rPr lang="de-DE" sz="1000" dirty="0" err="1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first</a:t>
                </a: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; i &lt; last; ++i)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        y[i] = a * x[i] + y[i];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    }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solidFill>
                      <a:schemeClr val="tx1"/>
                    </a:solidFill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    }</a:t>
                </a:r>
              </a:p>
              <a:p>
                <a:pPr>
                  <a:spcBef>
                    <a:spcPts val="0"/>
                  </a:spcBef>
                </a:pPr>
                <a:r>
                  <a:rPr lang="de-DE" sz="1000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};</a:t>
                </a:r>
              </a:p>
            </p:txBody>
          </p:sp>
        </mc:Choice>
        <mc:Fallback>
          <p:sp>
            <p:nvSpPr>
              <p:cNvPr id="5" name="Textplatzhalter 4">
                <a:extLst>
                  <a:ext uri="{FF2B5EF4-FFF2-40B4-BE49-F238E27FC236}">
                    <a16:creationId xmlns:a16="http://schemas.microsoft.com/office/drawing/2014/main" id="{27ADEB8F-0F4F-4297-8FE5-31AD1A65F0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874713" y="1484314"/>
                <a:ext cx="4032847" cy="4344985"/>
              </a:xfrm>
              <a:blipFill>
                <a:blip r:embed="rId2"/>
                <a:stretch>
                  <a:fillRect l="-3021" t="-1403" b="-140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2FA7062-D1D0-4EF9-AD48-F292F49A83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59229" y="1484315"/>
            <a:ext cx="6296170" cy="434498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using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Dim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dim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DimInt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1u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&gt;;</a:t>
            </a: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using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size_t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using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AccGpuCudaRt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Dim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&gt;;</a:t>
            </a:r>
          </a:p>
          <a:p>
            <a:pPr>
              <a:spcBef>
                <a:spcPts val="0"/>
              </a:spcBef>
            </a:pPr>
            <a:endParaRPr lang="de-DE" sz="10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host =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pltf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getDevByIdx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Pltf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PltfCpu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</a:t>
            </a:r>
            <a:r>
              <a:rPr lang="de-DE" sz="10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0u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pltf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getDevByIdx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Pltf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Pltf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&gt;&gt;(</a:t>
            </a:r>
            <a:r>
              <a:rPr lang="de-DE" sz="10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0u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QueueCudaRtNonBlocking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{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};</a:t>
            </a:r>
          </a:p>
          <a:p>
            <a:pPr>
              <a:spcBef>
                <a:spcPts val="0"/>
              </a:spcBef>
            </a:pPr>
            <a:endParaRPr lang="de-DE" sz="10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const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vec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Vec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Dim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&gt;{</a:t>
            </a:r>
            <a:r>
              <a:rPr lang="de-DE" sz="10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1024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};</a:t>
            </a: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host_buf_x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alloc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&gt;(host,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host_buf_y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alloc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&gt;(host,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/* Initialisierung auf Host-Seite */</a:t>
            </a: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dev_buf_x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alloc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dev_buf_y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alloc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endParaRPr lang="de-DE" sz="10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view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copy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dev_buf_x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host_buf_x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view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copy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dev_buf_y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host_buf_y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endParaRPr lang="de-DE" sz="10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work_div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workdiv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getValidWorkDiv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{</a:t>
            </a:r>
            <a:r>
              <a:rPr lang="de-DE" sz="10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1u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});</a:t>
            </a:r>
          </a:p>
          <a:p>
            <a:pPr>
              <a:spcBef>
                <a:spcPts val="0"/>
              </a:spcBef>
            </a:pPr>
            <a:r>
              <a:rPr lang="de-DE" sz="1000" b="1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task_kernel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kernel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createTaskKernel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work_div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AxpyKernel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{},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           </a:t>
            </a:r>
            <a:r>
              <a:rPr lang="de-DE" sz="1000" dirty="0">
                <a:solidFill>
                  <a:schemeClr val="bg2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1024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a,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view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getPtrNative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dev_buf_x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),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          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view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getPtrNative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dev_buf_y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));</a:t>
            </a:r>
          </a:p>
          <a:p>
            <a:pPr>
              <a:spcBef>
                <a:spcPts val="0"/>
              </a:spcBef>
            </a:pPr>
            <a:endParaRPr lang="de-DE" sz="10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enqueue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task_kernel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endParaRPr lang="de-DE" sz="10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view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copy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host_buf_x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dev_buf_x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view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copy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host_buf_y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dev_buf_y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extent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wait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wait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 </a:t>
            </a:r>
            <a:r>
              <a:rPr lang="de-DE" sz="10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// Synchronisierung</a:t>
            </a:r>
          </a:p>
          <a:p>
            <a:pPr>
              <a:spcBef>
                <a:spcPts val="0"/>
              </a:spcBef>
            </a:pPr>
            <a:r>
              <a:rPr lang="de-DE" sz="10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/* ab hier Zugriff durch Host möglich */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00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2FE6E3-0328-4A5E-B96F-DC57B64BE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 dirty="0"/>
              <a:t>Die Alpaka-Bibliothek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84045A1D-C1F8-4333-A2AA-0AB0EA7F3D2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CDD694FF-56BD-4AC7-942A-CFA2B31E8A72}"/>
              </a:ext>
            </a:extLst>
          </p:cNvPr>
          <p:cNvSpPr/>
          <p:nvPr/>
        </p:nvSpPr>
        <p:spPr>
          <a:xfrm>
            <a:off x="874711" y="2314823"/>
            <a:ext cx="1205759" cy="512267"/>
          </a:xfrm>
          <a:prstGeom prst="roundRect">
            <a:avLst/>
          </a:prstGeom>
          <a:solidFill>
            <a:schemeClr val="accent5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Domäne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46E8C24C-1A03-4C22-82CF-F898336AF436}"/>
              </a:ext>
            </a:extLst>
          </p:cNvPr>
          <p:cNvSpPr/>
          <p:nvPr/>
        </p:nvSpPr>
        <p:spPr>
          <a:xfrm>
            <a:off x="2189527" y="2314822"/>
            <a:ext cx="5486398" cy="51226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Host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1CD839AB-B2D6-4890-98A1-BD80BE1E97ED}"/>
              </a:ext>
            </a:extLst>
          </p:cNvPr>
          <p:cNvSpPr/>
          <p:nvPr/>
        </p:nvSpPr>
        <p:spPr>
          <a:xfrm>
            <a:off x="7784983" y="2314822"/>
            <a:ext cx="3670416" cy="51226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Device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293785F8-F61C-4E22-AA74-06EA1DE71811}"/>
              </a:ext>
            </a:extLst>
          </p:cNvPr>
          <p:cNvSpPr/>
          <p:nvPr/>
        </p:nvSpPr>
        <p:spPr>
          <a:xfrm>
            <a:off x="874711" y="3011110"/>
            <a:ext cx="1205759" cy="1007217"/>
          </a:xfrm>
          <a:prstGeom prst="roundRect">
            <a:avLst/>
          </a:prstGeom>
          <a:solidFill>
            <a:schemeClr val="accent3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Ursprung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0B756242-0C34-4BEC-8E2F-4C70EDBF952D}"/>
              </a:ext>
            </a:extLst>
          </p:cNvPr>
          <p:cNvSpPr/>
          <p:nvPr/>
        </p:nvSpPr>
        <p:spPr>
          <a:xfrm>
            <a:off x="2189526" y="3005919"/>
            <a:ext cx="5486399" cy="51718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Alpaka</a:t>
            </a: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0C4408A9-3A4C-4842-B3A3-37AFDA856652}"/>
              </a:ext>
            </a:extLst>
          </p:cNvPr>
          <p:cNvSpPr/>
          <p:nvPr/>
        </p:nvSpPr>
        <p:spPr>
          <a:xfrm>
            <a:off x="2189527" y="3522381"/>
            <a:ext cx="5486400" cy="49495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Nutzer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EF35B719-F603-42C4-9CDD-91403E371A33}"/>
              </a:ext>
            </a:extLst>
          </p:cNvPr>
          <p:cNvSpPr/>
          <p:nvPr/>
        </p:nvSpPr>
        <p:spPr>
          <a:xfrm>
            <a:off x="874709" y="4214475"/>
            <a:ext cx="1205759" cy="771787"/>
          </a:xfrm>
          <a:prstGeom prst="roundRect">
            <a:avLst/>
          </a:prstGeom>
          <a:solidFill>
            <a:srgbClr val="FF99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Konzept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18304B84-83B0-4F28-8C2A-2AEC4514C8C7}"/>
              </a:ext>
            </a:extLst>
          </p:cNvPr>
          <p:cNvSpPr/>
          <p:nvPr/>
        </p:nvSpPr>
        <p:spPr>
          <a:xfrm>
            <a:off x="2189526" y="4214475"/>
            <a:ext cx="1115736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Device</a:t>
            </a:r>
          </a:p>
          <a:p>
            <a:pPr algn="ctr"/>
            <a:r>
              <a:rPr lang="de-DE" dirty="0"/>
              <a:t>Manager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A0DC6384-2D70-4A5E-B2E4-0B08F86A16FF}"/>
              </a:ext>
            </a:extLst>
          </p:cNvPr>
          <p:cNvSpPr/>
          <p:nvPr/>
        </p:nvSpPr>
        <p:spPr>
          <a:xfrm>
            <a:off x="3305263" y="4213479"/>
            <a:ext cx="964734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Device</a:t>
            </a:r>
          </a:p>
          <a:p>
            <a:pPr algn="ctr"/>
            <a:endParaRPr lang="de-DE" dirty="0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B3BEA009-7C2F-47A4-9A0F-51196F75AD0F}"/>
              </a:ext>
            </a:extLst>
          </p:cNvPr>
          <p:cNvSpPr/>
          <p:nvPr/>
        </p:nvSpPr>
        <p:spPr>
          <a:xfrm>
            <a:off x="4269997" y="4218669"/>
            <a:ext cx="906008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Queue</a:t>
            </a:r>
          </a:p>
          <a:p>
            <a:pPr algn="ctr"/>
            <a:endParaRPr lang="de-DE" dirty="0"/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56DE353A-BA3E-415E-80AD-7F9DC5033B2E}"/>
              </a:ext>
            </a:extLst>
          </p:cNvPr>
          <p:cNvSpPr/>
          <p:nvPr/>
        </p:nvSpPr>
        <p:spPr>
          <a:xfrm>
            <a:off x="5176009" y="4213478"/>
            <a:ext cx="796952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Event</a:t>
            </a:r>
          </a:p>
          <a:p>
            <a:pPr algn="ctr"/>
            <a:endParaRPr lang="de-DE" dirty="0"/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D0B3E535-1D10-45D7-9B2D-FBB6706832AC}"/>
              </a:ext>
            </a:extLst>
          </p:cNvPr>
          <p:cNvSpPr/>
          <p:nvPr/>
        </p:nvSpPr>
        <p:spPr>
          <a:xfrm>
            <a:off x="5972961" y="4213478"/>
            <a:ext cx="906012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Buffer</a:t>
            </a:r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DBF45DB6-1388-4241-A300-5C9F49D5D3D7}"/>
              </a:ext>
            </a:extLst>
          </p:cNvPr>
          <p:cNvSpPr/>
          <p:nvPr/>
        </p:nvSpPr>
        <p:spPr>
          <a:xfrm>
            <a:off x="6878973" y="4213478"/>
            <a:ext cx="796952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Task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9E475D14-8D3D-48AD-A086-CE852BFDE148}"/>
              </a:ext>
            </a:extLst>
          </p:cNvPr>
          <p:cNvSpPr/>
          <p:nvPr/>
        </p:nvSpPr>
        <p:spPr>
          <a:xfrm>
            <a:off x="7784980" y="4213478"/>
            <a:ext cx="987641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Kernel</a:t>
            </a:r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1C4ACE07-9F7B-45EE-AA4C-F9C41F3C973A}"/>
              </a:ext>
            </a:extLst>
          </p:cNvPr>
          <p:cNvSpPr/>
          <p:nvPr/>
        </p:nvSpPr>
        <p:spPr>
          <a:xfrm>
            <a:off x="7784984" y="3005919"/>
            <a:ext cx="987642" cy="101039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Nutzer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B9A51083-2269-46C3-B8A4-BC359A733A9E}"/>
              </a:ext>
            </a:extLst>
          </p:cNvPr>
          <p:cNvSpPr/>
          <p:nvPr/>
        </p:nvSpPr>
        <p:spPr>
          <a:xfrm>
            <a:off x="8772623" y="3005919"/>
            <a:ext cx="2682776" cy="51226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Alpaka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ED4FECB6-9695-4D2B-BAB0-12C7915FC285}"/>
              </a:ext>
            </a:extLst>
          </p:cNvPr>
          <p:cNvSpPr/>
          <p:nvPr/>
        </p:nvSpPr>
        <p:spPr>
          <a:xfrm>
            <a:off x="8772623" y="3518186"/>
            <a:ext cx="2682776" cy="49812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Nutzer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3FD42217-5374-4F39-BFAF-AA11224702C3}"/>
              </a:ext>
            </a:extLst>
          </p:cNvPr>
          <p:cNvSpPr/>
          <p:nvPr/>
        </p:nvSpPr>
        <p:spPr>
          <a:xfrm>
            <a:off x="8772621" y="4213478"/>
            <a:ext cx="2682776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Accelerator</a:t>
            </a:r>
            <a:endParaRPr lang="de-DE" dirty="0"/>
          </a:p>
          <a:p>
            <a:pPr algn="ctr"/>
            <a:endParaRPr lang="de-DE" dirty="0"/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FE8056A2-C3E6-4017-ADBC-F9A6611D7AC5}"/>
              </a:ext>
            </a:extLst>
          </p:cNvPr>
          <p:cNvSpPr/>
          <p:nvPr/>
        </p:nvSpPr>
        <p:spPr>
          <a:xfrm>
            <a:off x="3389150" y="4692647"/>
            <a:ext cx="807047" cy="192947"/>
          </a:xfrm>
          <a:prstGeom prst="roundRect">
            <a:avLst/>
          </a:prstGeom>
          <a:solidFill>
            <a:srgbClr val="FFCC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chemeClr val="tx1"/>
                </a:solidFill>
              </a:rPr>
              <a:t>Waitable</a:t>
            </a:r>
            <a:endParaRPr lang="de-DE" sz="1000" dirty="0">
              <a:solidFill>
                <a:schemeClr val="tx1"/>
              </a:solidFill>
            </a:endParaRP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4B298EB0-A7BF-4C13-B3CB-FE9B81426A38}"/>
              </a:ext>
            </a:extLst>
          </p:cNvPr>
          <p:cNvSpPr/>
          <p:nvPr/>
        </p:nvSpPr>
        <p:spPr>
          <a:xfrm>
            <a:off x="4321973" y="4694045"/>
            <a:ext cx="807047" cy="192947"/>
          </a:xfrm>
          <a:prstGeom prst="roundRect">
            <a:avLst/>
          </a:prstGeom>
          <a:solidFill>
            <a:srgbClr val="FFCC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chemeClr val="tx1"/>
                </a:solidFill>
              </a:rPr>
              <a:t>Waitable</a:t>
            </a:r>
            <a:endParaRPr lang="de-DE" sz="1000" dirty="0">
              <a:solidFill>
                <a:schemeClr val="tx1"/>
              </a:solidFill>
            </a:endParaRPr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6C164248-2A1D-41AC-A8D8-C9EAA600954C}"/>
              </a:ext>
            </a:extLst>
          </p:cNvPr>
          <p:cNvSpPr/>
          <p:nvPr/>
        </p:nvSpPr>
        <p:spPr>
          <a:xfrm>
            <a:off x="5219650" y="4709424"/>
            <a:ext cx="714711" cy="176170"/>
          </a:xfrm>
          <a:prstGeom prst="roundRect">
            <a:avLst/>
          </a:prstGeom>
          <a:solidFill>
            <a:srgbClr val="FFCC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chemeClr val="tx1"/>
                </a:solidFill>
              </a:rPr>
              <a:t>Waitable</a:t>
            </a:r>
            <a:endParaRPr lang="de-DE" sz="1000" dirty="0">
              <a:solidFill>
                <a:schemeClr val="tx1"/>
              </a:solidFill>
            </a:endParaRPr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D9472B9C-9BDC-4D91-BAFF-10F9CA1DFC09}"/>
              </a:ext>
            </a:extLst>
          </p:cNvPr>
          <p:cNvSpPr/>
          <p:nvPr/>
        </p:nvSpPr>
        <p:spPr>
          <a:xfrm>
            <a:off x="8905478" y="4685654"/>
            <a:ext cx="2411809" cy="199939"/>
          </a:xfrm>
          <a:prstGeom prst="roundRect">
            <a:avLst/>
          </a:prstGeom>
          <a:solidFill>
            <a:srgbClr val="FFCC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>
                <a:solidFill>
                  <a:schemeClr val="tx1"/>
                </a:solidFill>
              </a:rPr>
              <a:t>Device-Funktionen</a:t>
            </a:r>
          </a:p>
        </p:txBody>
      </p:sp>
    </p:spTree>
    <p:extLst>
      <p:ext uri="{BB962C8B-B14F-4D97-AF65-F5344CB8AC3E}">
        <p14:creationId xmlns:p14="http://schemas.microsoft.com/office/powerpoint/2010/main" val="3235320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127415-AF87-400E-9947-F8C1CADB7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 des SYCL-</a:t>
            </a:r>
            <a:r>
              <a:rPr lang="de-DE" dirty="0" err="1"/>
              <a:t>Backends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4327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EB0ECE72-E635-47FB-BF41-49662E599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288A007-0378-458A-B6F4-2E25C192A2E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Motivation und Ziel</a:t>
            </a:r>
          </a:p>
          <a:p>
            <a:r>
              <a:rPr lang="de-DE" b="1" dirty="0"/>
              <a:t>FPGAs als Beschleuniger</a:t>
            </a:r>
          </a:p>
          <a:p>
            <a:pPr marL="396000" lvl="1" indent="-323280">
              <a:buClr>
                <a:srgbClr val="00305E"/>
              </a:buClr>
              <a:buFont typeface="Open Sans"/>
              <a:buChar char="—"/>
            </a:pPr>
            <a:r>
              <a:rPr lang="de-DE" spc="-1" dirty="0">
                <a:solidFill>
                  <a:srgbClr val="00305E"/>
                </a:solidFill>
                <a:latin typeface="Open Sans"/>
              </a:rPr>
              <a:t>Einsatzzwecke</a:t>
            </a:r>
          </a:p>
          <a:p>
            <a:pPr marL="396000" lvl="1" indent="-323280">
              <a:buClr>
                <a:srgbClr val="00305E"/>
              </a:buClr>
              <a:buFont typeface="Open Sans"/>
              <a:buChar char="—"/>
            </a:pPr>
            <a:r>
              <a:rPr lang="de-DE" spc="-1" dirty="0">
                <a:solidFill>
                  <a:srgbClr val="00305E"/>
                </a:solidFill>
                <a:latin typeface="Open Sans"/>
              </a:rPr>
              <a:t>Programmierung</a:t>
            </a:r>
            <a:endParaRPr lang="de-DE" spc="-1" dirty="0">
              <a:latin typeface="Arial"/>
            </a:endParaRPr>
          </a:p>
          <a:p>
            <a:r>
              <a:rPr lang="de-DE" b="1" dirty="0"/>
              <a:t>Die SYCL-Spezifikation</a:t>
            </a:r>
          </a:p>
          <a:p>
            <a:r>
              <a:rPr lang="de-DE" b="1" dirty="0"/>
              <a:t>Die Alpaka-Bibliothek</a:t>
            </a:r>
          </a:p>
          <a:p>
            <a:r>
              <a:rPr lang="de-DE" b="1" dirty="0"/>
              <a:t>Implementierung des SYCL-</a:t>
            </a:r>
            <a:r>
              <a:rPr lang="de-DE" b="1" dirty="0" err="1"/>
              <a:t>Backends</a:t>
            </a:r>
            <a:endParaRPr lang="de-DE" b="1" dirty="0"/>
          </a:p>
          <a:p>
            <a:pPr marL="396000" lvl="1" indent="-323280">
              <a:buClr>
                <a:srgbClr val="00305E"/>
              </a:buClr>
              <a:buFont typeface="Open Sans"/>
              <a:buChar char="—"/>
            </a:pPr>
            <a:r>
              <a:rPr lang="de-DE" spc="-1" dirty="0">
                <a:solidFill>
                  <a:srgbClr val="00305E"/>
                </a:solidFill>
                <a:latin typeface="Open Sans"/>
              </a:rPr>
              <a:t>Struktur</a:t>
            </a:r>
          </a:p>
          <a:p>
            <a:pPr marL="396000" lvl="1" indent="-323280">
              <a:buClr>
                <a:srgbClr val="00305E"/>
              </a:buClr>
              <a:buFont typeface="Open Sans"/>
              <a:buChar char="—"/>
            </a:pPr>
            <a:r>
              <a:rPr lang="de-DE" spc="-1" dirty="0">
                <a:solidFill>
                  <a:srgbClr val="00305E"/>
                </a:solidFill>
                <a:latin typeface="Open Sans"/>
              </a:rPr>
              <a:t>Probleme</a:t>
            </a:r>
            <a:endParaRPr lang="de-DE" dirty="0"/>
          </a:p>
          <a:p>
            <a:r>
              <a:rPr lang="de-DE" b="1" dirty="0"/>
              <a:t>Ergebnisse</a:t>
            </a:r>
          </a:p>
          <a:p>
            <a:pPr marL="396000" lvl="1" indent="-323280">
              <a:buClr>
                <a:srgbClr val="00305E"/>
              </a:buClr>
              <a:buFont typeface="Open Sans"/>
              <a:buChar char="—"/>
            </a:pPr>
            <a:r>
              <a:rPr lang="de-DE" spc="-1" dirty="0">
                <a:solidFill>
                  <a:srgbClr val="00305E"/>
                </a:solidFill>
                <a:latin typeface="Open Sans"/>
              </a:rPr>
              <a:t>Nutzbarkeit</a:t>
            </a:r>
          </a:p>
          <a:p>
            <a:pPr marL="396000" lvl="1" indent="-323280">
              <a:buClr>
                <a:srgbClr val="00305E"/>
              </a:buClr>
              <a:buFont typeface="Open Sans"/>
              <a:buChar char="—"/>
            </a:pPr>
            <a:r>
              <a:rPr lang="de-DE" spc="-1" dirty="0">
                <a:solidFill>
                  <a:srgbClr val="00305E"/>
                </a:solidFill>
                <a:latin typeface="Open Sans"/>
              </a:rPr>
              <a:t>Performanz</a:t>
            </a:r>
            <a:endParaRPr lang="de-DE" b="1" dirty="0"/>
          </a:p>
          <a:p>
            <a:r>
              <a:rPr lang="de-DE" b="1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1738011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8346F3CF-9BD6-4C88-9A5B-81C0DD2D2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 des SYCL-</a:t>
            </a:r>
            <a:r>
              <a:rPr lang="de-DE" dirty="0" err="1"/>
              <a:t>Backends</a:t>
            </a:r>
            <a:br>
              <a:rPr lang="de-DE" dirty="0"/>
            </a:br>
            <a:r>
              <a:rPr lang="de-DE" b="0" dirty="0"/>
              <a:t>Struktur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A867FD5C-9337-43AA-83C5-5F6C4EEE7E8A}"/>
              </a:ext>
            </a:extLst>
          </p:cNvPr>
          <p:cNvSpPr/>
          <p:nvPr/>
        </p:nvSpPr>
        <p:spPr>
          <a:xfrm>
            <a:off x="874711" y="1804682"/>
            <a:ext cx="1205759" cy="512267"/>
          </a:xfrm>
          <a:prstGeom prst="roundRect">
            <a:avLst/>
          </a:prstGeom>
          <a:solidFill>
            <a:schemeClr val="accent5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Domäne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0903DD07-976E-4E27-A4CF-B4805573424B}"/>
              </a:ext>
            </a:extLst>
          </p:cNvPr>
          <p:cNvSpPr/>
          <p:nvPr/>
        </p:nvSpPr>
        <p:spPr>
          <a:xfrm>
            <a:off x="2080470" y="1804681"/>
            <a:ext cx="5486398" cy="51226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Host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CB631E0C-F17D-40DD-BECF-F67733FB96C2}"/>
              </a:ext>
            </a:extLst>
          </p:cNvPr>
          <p:cNvSpPr/>
          <p:nvPr/>
        </p:nvSpPr>
        <p:spPr>
          <a:xfrm>
            <a:off x="7784983" y="1804681"/>
            <a:ext cx="3670416" cy="51226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Device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99E0B7BF-78F6-4E3A-A213-EAD9ACA8AFF6}"/>
              </a:ext>
            </a:extLst>
          </p:cNvPr>
          <p:cNvSpPr/>
          <p:nvPr/>
        </p:nvSpPr>
        <p:spPr>
          <a:xfrm>
            <a:off x="874711" y="2500969"/>
            <a:ext cx="1205759" cy="1007217"/>
          </a:xfrm>
          <a:prstGeom prst="roundRect">
            <a:avLst/>
          </a:prstGeom>
          <a:solidFill>
            <a:schemeClr val="accent3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Ursprung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DA501CAA-686D-4A81-9DE1-2671DB31CECF}"/>
              </a:ext>
            </a:extLst>
          </p:cNvPr>
          <p:cNvSpPr/>
          <p:nvPr/>
        </p:nvSpPr>
        <p:spPr>
          <a:xfrm>
            <a:off x="2080469" y="2495778"/>
            <a:ext cx="5486399" cy="51718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Alpaka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8FF7429B-B1D5-4BE7-9A48-96BF1DE2F8DE}"/>
              </a:ext>
            </a:extLst>
          </p:cNvPr>
          <p:cNvSpPr/>
          <p:nvPr/>
        </p:nvSpPr>
        <p:spPr>
          <a:xfrm>
            <a:off x="2080470" y="3012240"/>
            <a:ext cx="5486400" cy="49495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Nutzer</a:t>
            </a: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198067DB-0ACA-4A5B-B363-A8DCF45BBA0B}"/>
              </a:ext>
            </a:extLst>
          </p:cNvPr>
          <p:cNvSpPr/>
          <p:nvPr/>
        </p:nvSpPr>
        <p:spPr>
          <a:xfrm>
            <a:off x="874709" y="3704334"/>
            <a:ext cx="1205759" cy="771787"/>
          </a:xfrm>
          <a:prstGeom prst="roundRect">
            <a:avLst/>
          </a:prstGeom>
          <a:solidFill>
            <a:srgbClr val="FF99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Konzept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A717F579-FEC3-4594-9F5F-76B1E24F707F}"/>
              </a:ext>
            </a:extLst>
          </p:cNvPr>
          <p:cNvSpPr/>
          <p:nvPr/>
        </p:nvSpPr>
        <p:spPr>
          <a:xfrm>
            <a:off x="2080469" y="3704334"/>
            <a:ext cx="1115736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Device</a:t>
            </a:r>
          </a:p>
          <a:p>
            <a:pPr algn="ctr"/>
            <a:r>
              <a:rPr lang="de-DE" dirty="0"/>
              <a:t>Manager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208619AA-C8DA-4D41-BEE6-B43399791115}"/>
              </a:ext>
            </a:extLst>
          </p:cNvPr>
          <p:cNvSpPr/>
          <p:nvPr/>
        </p:nvSpPr>
        <p:spPr>
          <a:xfrm>
            <a:off x="3196206" y="3703338"/>
            <a:ext cx="964734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Device</a:t>
            </a:r>
          </a:p>
          <a:p>
            <a:pPr algn="ctr"/>
            <a:endParaRPr lang="de-DE" dirty="0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37B74989-5B41-44BF-9C60-6ADC1DC63FEA}"/>
              </a:ext>
            </a:extLst>
          </p:cNvPr>
          <p:cNvSpPr/>
          <p:nvPr/>
        </p:nvSpPr>
        <p:spPr>
          <a:xfrm>
            <a:off x="4160940" y="3708528"/>
            <a:ext cx="906008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Queue</a:t>
            </a:r>
          </a:p>
          <a:p>
            <a:pPr algn="ctr"/>
            <a:endParaRPr lang="de-DE" dirty="0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BCD17771-1EE4-44FE-A491-602D594376C9}"/>
              </a:ext>
            </a:extLst>
          </p:cNvPr>
          <p:cNvSpPr/>
          <p:nvPr/>
        </p:nvSpPr>
        <p:spPr>
          <a:xfrm>
            <a:off x="5066952" y="3703337"/>
            <a:ext cx="796952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Event</a:t>
            </a:r>
          </a:p>
          <a:p>
            <a:pPr algn="ctr"/>
            <a:endParaRPr lang="de-DE" dirty="0"/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8AA440DB-47CE-4155-A4D2-DF1B3DD99573}"/>
              </a:ext>
            </a:extLst>
          </p:cNvPr>
          <p:cNvSpPr/>
          <p:nvPr/>
        </p:nvSpPr>
        <p:spPr>
          <a:xfrm>
            <a:off x="5863904" y="3703337"/>
            <a:ext cx="906012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Buffer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5C98B9A6-BBEF-49A4-BCDA-0A36F5BC04EE}"/>
              </a:ext>
            </a:extLst>
          </p:cNvPr>
          <p:cNvSpPr/>
          <p:nvPr/>
        </p:nvSpPr>
        <p:spPr>
          <a:xfrm>
            <a:off x="6769916" y="3703337"/>
            <a:ext cx="796952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Task</a:t>
            </a:r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0451BE11-35DD-44C7-9CC7-E9CD7190C6E1}"/>
              </a:ext>
            </a:extLst>
          </p:cNvPr>
          <p:cNvSpPr/>
          <p:nvPr/>
        </p:nvSpPr>
        <p:spPr>
          <a:xfrm>
            <a:off x="7784980" y="3703337"/>
            <a:ext cx="987641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Kernel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9473EB39-FCB6-4CDB-BA94-515C98A89C14}"/>
              </a:ext>
            </a:extLst>
          </p:cNvPr>
          <p:cNvSpPr/>
          <p:nvPr/>
        </p:nvSpPr>
        <p:spPr>
          <a:xfrm>
            <a:off x="7784984" y="2495778"/>
            <a:ext cx="987642" cy="101039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Nutzer</a:t>
            </a:r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613E1816-2DD2-49BA-A594-2E013CF89D08}"/>
              </a:ext>
            </a:extLst>
          </p:cNvPr>
          <p:cNvSpPr/>
          <p:nvPr/>
        </p:nvSpPr>
        <p:spPr>
          <a:xfrm>
            <a:off x="8772623" y="2495778"/>
            <a:ext cx="2682776" cy="51226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Alpaka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46C077E2-3ACD-4F26-8E5A-F92D967BFE85}"/>
              </a:ext>
            </a:extLst>
          </p:cNvPr>
          <p:cNvSpPr/>
          <p:nvPr/>
        </p:nvSpPr>
        <p:spPr>
          <a:xfrm>
            <a:off x="8772623" y="3008045"/>
            <a:ext cx="2682776" cy="498124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Nutzer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D9F7079F-AFE9-46D1-80D2-0D6A5ED16159}"/>
              </a:ext>
            </a:extLst>
          </p:cNvPr>
          <p:cNvSpPr/>
          <p:nvPr/>
        </p:nvSpPr>
        <p:spPr>
          <a:xfrm>
            <a:off x="8772621" y="3703337"/>
            <a:ext cx="2682776" cy="771787"/>
          </a:xfrm>
          <a:prstGeom prst="roundRect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Accelerator</a:t>
            </a:r>
            <a:endParaRPr lang="de-DE" dirty="0"/>
          </a:p>
          <a:p>
            <a:pPr algn="ctr"/>
            <a:endParaRPr lang="de-DE" dirty="0"/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0337570B-0820-4BD9-B6DE-8EC795E0BAFF}"/>
              </a:ext>
            </a:extLst>
          </p:cNvPr>
          <p:cNvSpPr/>
          <p:nvPr/>
        </p:nvSpPr>
        <p:spPr>
          <a:xfrm>
            <a:off x="3280093" y="4202482"/>
            <a:ext cx="807047" cy="172971"/>
          </a:xfrm>
          <a:prstGeom prst="roundRect">
            <a:avLst/>
          </a:prstGeom>
          <a:solidFill>
            <a:srgbClr val="FFCC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chemeClr val="tx1"/>
                </a:solidFill>
              </a:rPr>
              <a:t>Waitable</a:t>
            </a:r>
            <a:endParaRPr lang="de-DE" sz="1000" dirty="0">
              <a:solidFill>
                <a:schemeClr val="tx1"/>
              </a:solidFill>
            </a:endParaRP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D187600A-01D8-4EB5-8C28-0205C6E2AB26}"/>
              </a:ext>
            </a:extLst>
          </p:cNvPr>
          <p:cNvSpPr/>
          <p:nvPr/>
        </p:nvSpPr>
        <p:spPr>
          <a:xfrm>
            <a:off x="4212916" y="4202482"/>
            <a:ext cx="807047" cy="174369"/>
          </a:xfrm>
          <a:prstGeom prst="roundRect">
            <a:avLst/>
          </a:prstGeom>
          <a:solidFill>
            <a:srgbClr val="FFCC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chemeClr val="tx1"/>
                </a:solidFill>
              </a:rPr>
              <a:t>Waitable</a:t>
            </a:r>
            <a:endParaRPr lang="de-DE" sz="1000" dirty="0">
              <a:solidFill>
                <a:schemeClr val="tx1"/>
              </a:solidFill>
            </a:endParaRP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A0AFE902-ABDB-475F-BB54-3E8F163B2F8B}"/>
              </a:ext>
            </a:extLst>
          </p:cNvPr>
          <p:cNvSpPr/>
          <p:nvPr/>
        </p:nvSpPr>
        <p:spPr>
          <a:xfrm>
            <a:off x="5110593" y="4202482"/>
            <a:ext cx="714711" cy="172971"/>
          </a:xfrm>
          <a:prstGeom prst="roundRect">
            <a:avLst/>
          </a:prstGeom>
          <a:solidFill>
            <a:srgbClr val="FFCC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chemeClr val="tx1"/>
                </a:solidFill>
              </a:rPr>
              <a:t>Waitable</a:t>
            </a:r>
            <a:endParaRPr lang="de-DE" sz="1000" dirty="0">
              <a:solidFill>
                <a:schemeClr val="tx1"/>
              </a:solidFill>
            </a:endParaRPr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B03D5D94-650E-4FA0-9498-5392A23130FE}"/>
              </a:ext>
            </a:extLst>
          </p:cNvPr>
          <p:cNvSpPr/>
          <p:nvPr/>
        </p:nvSpPr>
        <p:spPr>
          <a:xfrm>
            <a:off x="8905478" y="4175513"/>
            <a:ext cx="2411809" cy="199939"/>
          </a:xfrm>
          <a:prstGeom prst="roundRect">
            <a:avLst/>
          </a:prstGeom>
          <a:solidFill>
            <a:srgbClr val="FFCC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>
                <a:solidFill>
                  <a:schemeClr val="tx1"/>
                </a:solidFill>
              </a:rPr>
              <a:t>Device-Funktionen</a:t>
            </a:r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01D26903-33BB-4E61-97E7-F15FB7C4C7B1}"/>
              </a:ext>
            </a:extLst>
          </p:cNvPr>
          <p:cNvSpPr/>
          <p:nvPr/>
        </p:nvSpPr>
        <p:spPr>
          <a:xfrm>
            <a:off x="874709" y="4667811"/>
            <a:ext cx="1205759" cy="644893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Impl</a:t>
            </a:r>
            <a:r>
              <a:rPr lang="de-DE" dirty="0"/>
              <a:t>.</a:t>
            </a:r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830DBD47-742E-4D92-8498-3B3F057F55FB}"/>
              </a:ext>
            </a:extLst>
          </p:cNvPr>
          <p:cNvSpPr/>
          <p:nvPr/>
        </p:nvSpPr>
        <p:spPr>
          <a:xfrm>
            <a:off x="2080468" y="4673265"/>
            <a:ext cx="1115736" cy="639439"/>
          </a:xfrm>
          <a:prstGeom prst="round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PltfSycl</a:t>
            </a: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  <p:sp>
        <p:nvSpPr>
          <p:cNvPr id="29" name="Rechteck: abgerundete Ecken 28">
            <a:extLst>
              <a:ext uri="{FF2B5EF4-FFF2-40B4-BE49-F238E27FC236}">
                <a16:creationId xmlns:a16="http://schemas.microsoft.com/office/drawing/2014/main" id="{6E4DEC95-4C1C-409E-9060-E35307F14417}"/>
              </a:ext>
            </a:extLst>
          </p:cNvPr>
          <p:cNvSpPr/>
          <p:nvPr/>
        </p:nvSpPr>
        <p:spPr>
          <a:xfrm>
            <a:off x="3196204" y="4667811"/>
            <a:ext cx="964734" cy="639439"/>
          </a:xfrm>
          <a:prstGeom prst="round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DevSycl</a:t>
            </a: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9854B3B2-A336-4D89-9FC4-0A5B480C1E82}"/>
              </a:ext>
            </a:extLst>
          </p:cNvPr>
          <p:cNvSpPr/>
          <p:nvPr/>
        </p:nvSpPr>
        <p:spPr>
          <a:xfrm>
            <a:off x="4160938" y="4667811"/>
            <a:ext cx="906008" cy="639439"/>
          </a:xfrm>
          <a:prstGeom prst="round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5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</a:p>
          <a:p>
            <a:pPr algn="ctr"/>
            <a:r>
              <a:rPr lang="de-DE" sz="105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endParaRPr lang="de-DE" sz="105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algn="ctr"/>
            <a:r>
              <a:rPr lang="de-DE" sz="105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(Non)</a:t>
            </a:r>
          </a:p>
          <a:p>
            <a:pPr algn="ctr"/>
            <a:r>
              <a:rPr lang="de-DE" sz="105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Blocking</a:t>
            </a:r>
          </a:p>
        </p:txBody>
      </p:sp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7F865EB4-EA44-4365-AB88-92910FD400B0}"/>
              </a:ext>
            </a:extLst>
          </p:cNvPr>
          <p:cNvSpPr/>
          <p:nvPr/>
        </p:nvSpPr>
        <p:spPr>
          <a:xfrm>
            <a:off x="5066946" y="4667811"/>
            <a:ext cx="796952" cy="639439"/>
          </a:xfrm>
          <a:prstGeom prst="round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Event</a:t>
            </a:r>
          </a:p>
          <a:p>
            <a:pPr algn="ctr"/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  <p:sp>
        <p:nvSpPr>
          <p:cNvPr id="32" name="Rechteck: abgerundete Ecken 31">
            <a:extLst>
              <a:ext uri="{FF2B5EF4-FFF2-40B4-BE49-F238E27FC236}">
                <a16:creationId xmlns:a16="http://schemas.microsoft.com/office/drawing/2014/main" id="{4C961EEA-B50C-43BD-ABE9-028965A24E86}"/>
              </a:ext>
            </a:extLst>
          </p:cNvPr>
          <p:cNvSpPr/>
          <p:nvPr/>
        </p:nvSpPr>
        <p:spPr>
          <a:xfrm>
            <a:off x="5863898" y="4667811"/>
            <a:ext cx="906008" cy="639439"/>
          </a:xfrm>
          <a:prstGeom prst="round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BufSycl</a:t>
            </a: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  <p:sp>
        <p:nvSpPr>
          <p:cNvPr id="33" name="Rechteck: abgerundete Ecken 32">
            <a:extLst>
              <a:ext uri="{FF2B5EF4-FFF2-40B4-BE49-F238E27FC236}">
                <a16:creationId xmlns:a16="http://schemas.microsoft.com/office/drawing/2014/main" id="{5C84E649-0C94-42DD-B924-E9A1DD7A02C7}"/>
              </a:ext>
            </a:extLst>
          </p:cNvPr>
          <p:cNvSpPr/>
          <p:nvPr/>
        </p:nvSpPr>
        <p:spPr>
          <a:xfrm>
            <a:off x="6769906" y="4667811"/>
            <a:ext cx="796952" cy="639439"/>
          </a:xfrm>
          <a:prstGeom prst="round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Task</a:t>
            </a:r>
          </a:p>
          <a:p>
            <a:pPr algn="ctr"/>
            <a:r>
              <a:rPr lang="de-DE" sz="11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Kernel</a:t>
            </a:r>
          </a:p>
          <a:p>
            <a:pPr algn="ctr"/>
            <a:r>
              <a:rPr lang="de-DE" sz="11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endParaRPr lang="de-DE" sz="11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  <p:sp>
        <p:nvSpPr>
          <p:cNvPr id="34" name="Rechteck: abgerundete Ecken 33">
            <a:extLst>
              <a:ext uri="{FF2B5EF4-FFF2-40B4-BE49-F238E27FC236}">
                <a16:creationId xmlns:a16="http://schemas.microsoft.com/office/drawing/2014/main" id="{BC54255F-84EF-440E-9D32-46B4C4309C0B}"/>
              </a:ext>
            </a:extLst>
          </p:cNvPr>
          <p:cNvSpPr/>
          <p:nvPr/>
        </p:nvSpPr>
        <p:spPr>
          <a:xfrm>
            <a:off x="7784980" y="4667811"/>
            <a:ext cx="987641" cy="639439"/>
          </a:xfrm>
          <a:prstGeom prst="round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…</a:t>
            </a:r>
          </a:p>
        </p:txBody>
      </p:sp>
      <p:sp>
        <p:nvSpPr>
          <p:cNvPr id="35" name="Rechteck: abgerundete Ecken 34">
            <a:extLst>
              <a:ext uri="{FF2B5EF4-FFF2-40B4-BE49-F238E27FC236}">
                <a16:creationId xmlns:a16="http://schemas.microsoft.com/office/drawing/2014/main" id="{FAABB57F-2558-485D-8F6E-5AAF8A06E2EB}"/>
              </a:ext>
            </a:extLst>
          </p:cNvPr>
          <p:cNvSpPr/>
          <p:nvPr/>
        </p:nvSpPr>
        <p:spPr>
          <a:xfrm>
            <a:off x="8772621" y="4667811"/>
            <a:ext cx="2682776" cy="639439"/>
          </a:xfrm>
          <a:prstGeom prst="round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AccSycl</a:t>
            </a:r>
            <a:endParaRPr lang="de-DE" sz="12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005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5E952F-3026-4686-BC4C-3B4261CDB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 des SYCL-</a:t>
            </a:r>
            <a:r>
              <a:rPr lang="de-DE" dirty="0" err="1"/>
              <a:t>Backends</a:t>
            </a:r>
            <a:br>
              <a:rPr lang="de-DE" dirty="0"/>
            </a:br>
            <a:r>
              <a:rPr lang="de-DE" b="0" dirty="0"/>
              <a:t>Probleme // Events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4FB912-66B2-4646-B061-48DED040703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Events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Problem: Alpaka nutzt Events zur Synchronisierung und Abhängigkeitsverwaltung</a:t>
            </a:r>
          </a:p>
          <a:p>
            <a:pPr lvl="3"/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wait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wait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event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</a:t>
            </a:r>
          </a:p>
          <a:p>
            <a:pPr lvl="3"/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wait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wait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event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</a:t>
            </a:r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SYCL verwaltet Abhängigkeiten selbst</a:t>
            </a:r>
          </a:p>
          <a:p>
            <a:pPr lvl="3"/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 löst Abhängigkeiten auf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Abhängigkeit: Pufferverfügbarkeit, nicht Kernel-Ende!</a:t>
            </a:r>
          </a:p>
          <a:p>
            <a:pPr lvl="3"/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queue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 kann nicht auf 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event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 warten</a:t>
            </a:r>
          </a:p>
          <a:p>
            <a:pPr lvl="3"/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Problem: Alpaka-Vorbild CUDA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Events werden erzeugt und vor/nach Kernel in Queue eingereiht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Erreichtes Event zeigt Kernel-Ende an 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SYCL-Queue erzeugt Events selbst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Für </a:t>
            </a:r>
            <a:r>
              <a:rPr lang="de-DE" dirty="0" err="1">
                <a:ea typeface="Noto Mono" panose="020B0609030804020204" pitchFamily="49" charset="0"/>
                <a:cs typeface="Noto Mono" panose="020B0609030804020204" pitchFamily="49" charset="0"/>
              </a:rPr>
              <a:t>Profiling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 gedacht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Zeigt Kernel-Ende an, nicht Pufferverfügbarkeit!</a:t>
            </a:r>
          </a:p>
        </p:txBody>
      </p:sp>
    </p:spTree>
    <p:extLst>
      <p:ext uri="{BB962C8B-B14F-4D97-AF65-F5344CB8AC3E}">
        <p14:creationId xmlns:p14="http://schemas.microsoft.com/office/powerpoint/2010/main" val="10857575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38AD7C-C959-4303-8783-A2BB3D481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 des SYCL-</a:t>
            </a:r>
            <a:r>
              <a:rPr lang="de-DE" dirty="0" err="1"/>
              <a:t>Backends</a:t>
            </a:r>
            <a:br>
              <a:rPr lang="de-DE" dirty="0"/>
            </a:br>
            <a:r>
              <a:rPr lang="de-DE" b="0" dirty="0"/>
              <a:t>Probleme // Zeiger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DB7550-BBEF-45EF-A857-3C0B686E7E8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Zeiger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Problem: SYCL verbietet Zeiger-Kernel-Parameter</a:t>
            </a:r>
          </a:p>
          <a:p>
            <a:pPr lvl="3"/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mem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view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getPtrNative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()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für Kernel-Parameter nicht anwendbar</a:t>
            </a:r>
          </a:p>
          <a:p>
            <a:pPr lvl="3"/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SYCL: </a:t>
            </a:r>
            <a:r>
              <a:rPr lang="de-DE" dirty="0" err="1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buffer.get_access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()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dirty="0"/>
              <a:t>→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accessor.get_pointer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()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dirty="0"/>
              <a:t>→</a:t>
            </a:r>
            <a:r>
              <a:rPr lang="de-DE" sz="1200" dirty="0"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static_cast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&lt;T*&gt;() </a:t>
            </a:r>
          </a:p>
          <a:p>
            <a:pPr lvl="3"/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Lösung: Pseudo-Zeiger + Template-Meta-Programmierung</a:t>
            </a:r>
          </a:p>
          <a:p>
            <a:pPr lvl="1"/>
            <a:endParaRPr lang="de-DE" dirty="0">
              <a:latin typeface="+mn-lt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lvl="1"/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Problem: Zeiger verlieren Informationen</a:t>
            </a:r>
          </a:p>
          <a:p>
            <a:pPr lvl="3"/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buffer.get_access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access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mode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read_write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access</a:t>
            </a:r>
            <a:r>
              <a:rPr lang="de-DE" dirty="0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target</a:t>
            </a:r>
            <a:r>
              <a:rPr lang="de-DE" dirty="0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global_buffer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&gt;()</a:t>
            </a:r>
          </a:p>
          <a:p>
            <a:pPr lvl="3"/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Informationen werden benötigt (z.B. bei </a:t>
            </a:r>
            <a:r>
              <a:rPr lang="de-DE" dirty="0" err="1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Atomics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8074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20645-4534-46E9-8061-FD91D08C1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 des SYCL-</a:t>
            </a:r>
            <a:r>
              <a:rPr lang="de-DE" dirty="0" err="1"/>
              <a:t>Backends</a:t>
            </a:r>
            <a:br>
              <a:rPr lang="de-DE" dirty="0"/>
            </a:br>
            <a:r>
              <a:rPr lang="de-DE" b="0" dirty="0"/>
              <a:t>Probleme // FPGA-Erweiterungen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6584B9-00EA-40C4-805F-13D9A1754F2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FPGA-Erweiterungen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/>
              <a:t>In Alpaka integriert?</a:t>
            </a:r>
          </a:p>
          <a:p>
            <a:pPr lvl="3"/>
            <a:r>
              <a:rPr lang="de-DE" dirty="0"/>
              <a:t>Separate Code-Pfade für FPGAs</a:t>
            </a:r>
          </a:p>
          <a:p>
            <a:pPr lvl="3"/>
            <a:r>
              <a:rPr lang="de-DE" dirty="0"/>
              <a:t>Separate Code-Pfade für Hersteller</a:t>
            </a:r>
          </a:p>
          <a:p>
            <a:pPr lvl="3"/>
            <a:endParaRPr lang="de-DE" dirty="0"/>
          </a:p>
          <a:p>
            <a:pPr lvl="3"/>
            <a:endParaRPr lang="de-DE" dirty="0"/>
          </a:p>
          <a:p>
            <a:pPr lvl="1"/>
            <a:r>
              <a:rPr lang="de-DE" dirty="0"/>
              <a:t>Als Alpaka-Erweiterung?</a:t>
            </a:r>
          </a:p>
          <a:p>
            <a:pPr lvl="3"/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Z.B. 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alpaka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pipeline</a:t>
            </a:r>
            <a:endParaRPr lang="de-DE" dirty="0"/>
          </a:p>
          <a:p>
            <a:pPr lvl="3"/>
            <a:r>
              <a:rPr lang="de-DE" dirty="0"/>
              <a:t>Nicht auf GPUs und CPUs anwendbar</a:t>
            </a:r>
          </a:p>
          <a:p>
            <a:pPr lvl="3"/>
            <a:r>
              <a:rPr lang="de-DE" dirty="0"/>
              <a:t>Schränkt Portabilität ein</a:t>
            </a:r>
          </a:p>
          <a:p>
            <a:pPr lvl="2"/>
            <a:endParaRPr lang="de-DE" dirty="0"/>
          </a:p>
          <a:p>
            <a:endParaRPr lang="de-DE" b="1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09588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3A3ACE-C0B7-4683-AAEE-ED4015541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</a:p>
        </p:txBody>
      </p:sp>
    </p:spTree>
    <p:extLst>
      <p:ext uri="{BB962C8B-B14F-4D97-AF65-F5344CB8AC3E}">
        <p14:creationId xmlns:p14="http://schemas.microsoft.com/office/powerpoint/2010/main" val="17597000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63940A-AEF8-4CAB-B0A7-4D877C71E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b="0" dirty="0"/>
              <a:t>Nutzbarkeit // Übersicht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8147F14C-452E-4C1F-BACE-D8412C50A7CF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953416503"/>
              </p:ext>
            </p:extLst>
          </p:nvPr>
        </p:nvGraphicFramePr>
        <p:xfrm>
          <a:off x="874713" y="2217738"/>
          <a:ext cx="1058068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0343">
                  <a:extLst>
                    <a:ext uri="{9D8B030D-6E8A-4147-A177-3AD203B41FA5}">
                      <a16:colId xmlns:a16="http://schemas.microsoft.com/office/drawing/2014/main" val="2335285420"/>
                    </a:ext>
                  </a:extLst>
                </a:gridCol>
                <a:gridCol w="5290343">
                  <a:extLst>
                    <a:ext uri="{9D8B030D-6E8A-4147-A177-3AD203B41FA5}">
                      <a16:colId xmlns:a16="http://schemas.microsoft.com/office/drawing/2014/main" val="8621377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Implementierung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Nutzbarkeit mit Alpaka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484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ComputeCpp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Nicht nutzbar (fehlerhaft)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771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Xilinx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Nicht nutzbar (fehlerhaft)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045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hipSYCL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Nicht nutzbar (unvollständig)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163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sycl-gtx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Nicht nutzbar (unvollständig)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280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Intel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Nutzbar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35216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90265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7FE9F0-253E-4E5C-827B-65A1E8F99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b="0" dirty="0"/>
              <a:t>Nutzbarkeit // </a:t>
            </a:r>
            <a:r>
              <a:rPr lang="de-DE" b="0" dirty="0" err="1"/>
              <a:t>ComputeCpp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B30F56-CD45-43CE-AC78-A5C26DBAC7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Verwendete Version: </a:t>
            </a:r>
            <a:r>
              <a:rPr lang="de-DE" dirty="0" err="1"/>
              <a:t>ComputeCpp</a:t>
            </a:r>
            <a:r>
              <a:rPr lang="de-DE" dirty="0"/>
              <a:t> 1.1.5 Community Edition</a:t>
            </a:r>
          </a:p>
          <a:p>
            <a:endParaRPr lang="de-DE" b="1" dirty="0"/>
          </a:p>
          <a:p>
            <a:r>
              <a:rPr lang="de-DE" b="1" dirty="0"/>
              <a:t>Problem: Zeiger</a:t>
            </a:r>
          </a:p>
          <a:p>
            <a:r>
              <a:rPr lang="de-DE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template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&lt;</a:t>
            </a:r>
            <a:r>
              <a:rPr lang="de-DE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typename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T&gt;</a:t>
            </a:r>
          </a:p>
          <a:p>
            <a:pPr>
              <a:spcBef>
                <a:spcPts val="0"/>
              </a:spcBef>
            </a:pPr>
            <a:r>
              <a:rPr lang="de-DE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void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f(T* 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ptr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endParaRPr lang="de-DE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x = 42;</a:t>
            </a:r>
          </a:p>
          <a:p>
            <a:pPr>
              <a:spcBef>
                <a:spcPts val="0"/>
              </a:spcBef>
            </a:pP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f(&amp;x);	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// </a:t>
            </a:r>
            <a:r>
              <a:rPr lang="de-DE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void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f(</a:t>
            </a:r>
            <a:r>
              <a:rPr lang="de-DE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* </a:t>
            </a:r>
            <a:r>
              <a:rPr lang="de-DE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ptr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endParaRPr lang="de-DE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ptr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sycl_accessor.get_pointer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();</a:t>
            </a:r>
          </a:p>
          <a:p>
            <a:pPr>
              <a:spcBef>
                <a:spcPts val="0"/>
              </a:spcBef>
            </a:pP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f(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ptr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	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// </a:t>
            </a:r>
            <a:r>
              <a:rPr lang="de-DE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void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f(__global </a:t>
            </a:r>
            <a:r>
              <a:rPr lang="de-DE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* </a:t>
            </a:r>
            <a:r>
              <a:rPr lang="de-DE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ptr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);</a:t>
            </a:r>
          </a:p>
          <a:p>
            <a:pPr>
              <a:spcBef>
                <a:spcPts val="0"/>
              </a:spcBef>
            </a:pPr>
            <a:endParaRPr lang="de-DE" b="1" dirty="0">
              <a:solidFill>
                <a:schemeClr val="accent4">
                  <a:lumMod val="75000"/>
                </a:schemeClr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</a:t>
            </a:r>
            <a:r>
              <a:rPr lang="de-DE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is_same_v</a:t>
            </a:r>
            <a:r>
              <a:rPr lang="de-DE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</a:t>
            </a:r>
            <a:r>
              <a:rPr lang="de-DE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*, </a:t>
            </a:r>
            <a:r>
              <a:rPr lang="de-DE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decltype</a:t>
            </a:r>
            <a:r>
              <a:rPr lang="de-DE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  <a:r>
              <a:rPr lang="de-DE" dirty="0" err="1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ptr</a:t>
            </a:r>
            <a:r>
              <a:rPr lang="de-DE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)&gt;;</a:t>
            </a:r>
            <a:r>
              <a:rPr lang="de-DE" b="1" dirty="0">
                <a:solidFill>
                  <a:schemeClr val="accent4">
                    <a:lumMod val="75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	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// </a:t>
            </a:r>
            <a:r>
              <a:rPr lang="de-DE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false</a:t>
            </a:r>
            <a:endParaRPr lang="de-DE" dirty="0">
              <a:solidFill>
                <a:schemeClr val="accent6">
                  <a:lumMod val="60000"/>
                  <a:lumOff val="40000"/>
                </a:schemeClr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__global </a:t>
            </a:r>
            <a:r>
              <a:rPr lang="de-DE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r>
              <a:rPr lang="de-DE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* ptr2 = </a:t>
            </a:r>
            <a:r>
              <a:rPr lang="de-DE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nullptr</a:t>
            </a:r>
            <a:r>
              <a:rPr lang="de-DE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  <a:r>
              <a:rPr lang="de-DE" b="1" dirty="0">
                <a:solidFill>
                  <a:schemeClr val="accent4">
                    <a:lumMod val="75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		</a:t>
            </a:r>
            <a:r>
              <a:rPr lang="de-DE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// Syntaxfehler</a:t>
            </a:r>
          </a:p>
          <a:p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5026354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348ADD-79B0-4F33-8D1F-0BE871F46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b="0" dirty="0"/>
              <a:t>Nutzbarkeit // </a:t>
            </a:r>
            <a:r>
              <a:rPr lang="de-DE" b="0" dirty="0" err="1"/>
              <a:t>Xilinx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77C849-F1D2-4916-8AC8-5699C2E1DE5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/>
          <a:lstStyle/>
          <a:p>
            <a:endParaRPr lang="de-DE" b="1" dirty="0"/>
          </a:p>
          <a:p>
            <a:r>
              <a:rPr lang="de-DE" b="1" dirty="0"/>
              <a:t>Verwendete Softwareversionen: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github.com/</a:t>
            </a:r>
            <a:r>
              <a:rPr lang="de-DE" dirty="0" err="1">
                <a:ea typeface="Noto Mono" panose="020B0609030804020204" pitchFamily="49" charset="0"/>
                <a:cs typeface="Noto Mono" panose="020B0609030804020204" pitchFamily="49" charset="0"/>
              </a:rPr>
              <a:t>triSYCL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/</a:t>
            </a:r>
            <a:r>
              <a:rPr lang="de-DE" dirty="0" err="1"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dirty="0"/>
              <a:t>, 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unified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next</a:t>
            </a:r>
            <a:r>
              <a:rPr lang="de-DE" dirty="0"/>
              <a:t>-Zweig, Commit 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#dfb95af</a:t>
            </a:r>
            <a:endParaRPr lang="de-DE" dirty="0">
              <a:latin typeface="+mn-lt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lvl="1"/>
            <a:r>
              <a:rPr lang="de-DE" dirty="0" err="1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SDAccel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2019.1</a:t>
            </a:r>
          </a:p>
          <a:p>
            <a:pPr lvl="1"/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XRT 2.2</a:t>
            </a:r>
          </a:p>
          <a:p>
            <a:pPr lvl="1"/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xilinx-u200-xdma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&amp; 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xilinx-u200-xdma-dev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für Ubuntu 18.04 (Version 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201830.2-2580015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)</a:t>
            </a:r>
          </a:p>
          <a:p>
            <a:pPr marL="179973" lvl="3" indent="0">
              <a:buNone/>
            </a:pPr>
            <a:endParaRPr lang="de-DE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r>
              <a:rPr lang="de-DE" b="1" dirty="0">
                <a:ea typeface="Noto Mono" panose="020B0609030804020204" pitchFamily="49" charset="0"/>
                <a:cs typeface="Noto Mono" panose="020B0609030804020204" pitchFamily="49" charset="0"/>
              </a:rPr>
              <a:t>Problem: benutzerdefinierte Strukturen</a:t>
            </a:r>
          </a:p>
          <a:p>
            <a:pPr>
              <a:spcBef>
                <a:spcPts val="0"/>
              </a:spcBef>
            </a:pPr>
            <a:endParaRPr lang="de-DE" sz="1400" b="1" dirty="0">
              <a:solidFill>
                <a:schemeClr val="accent5">
                  <a:lumMod val="75000"/>
                </a:schemeClr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4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struct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coord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{</a:t>
            </a:r>
          </a:p>
          <a:p>
            <a:pPr>
              <a:spcBef>
                <a:spcPts val="0"/>
              </a:spcBef>
            </a:pP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4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size_t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x;</a:t>
            </a:r>
          </a:p>
          <a:p>
            <a:pPr>
              <a:spcBef>
                <a:spcPts val="0"/>
              </a:spcBef>
            </a:pP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4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size_t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y;</a:t>
            </a:r>
          </a:p>
          <a:p>
            <a:pPr>
              <a:spcBef>
                <a:spcPts val="0"/>
              </a:spcBef>
            </a:pP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};</a:t>
            </a:r>
          </a:p>
          <a:p>
            <a:pPr>
              <a:spcBef>
                <a:spcPts val="0"/>
              </a:spcBef>
            </a:pPr>
            <a:endParaRPr lang="de-DE" sz="14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4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struct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kernel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{</a:t>
            </a:r>
          </a:p>
          <a:p>
            <a:pPr>
              <a:spcBef>
                <a:spcPts val="0"/>
              </a:spcBef>
            </a:pP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4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void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4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operator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()(cl::</a:t>
            </a:r>
            <a:r>
              <a:rPr lang="de-DE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::</a:t>
            </a:r>
            <a:r>
              <a:rPr lang="de-DE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nd_item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&lt;1&gt; </a:t>
            </a:r>
            <a:r>
              <a:rPr lang="de-DE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work_item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</a:t>
            </a:r>
          </a:p>
          <a:p>
            <a:pPr>
              <a:spcBef>
                <a:spcPts val="0"/>
              </a:spcBef>
            </a:pP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{</a:t>
            </a:r>
          </a:p>
          <a:p>
            <a:pPr>
              <a:spcBef>
                <a:spcPts val="0"/>
              </a:spcBef>
            </a:pP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4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auto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c = </a:t>
            </a:r>
            <a:r>
              <a:rPr lang="de-DE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coord</a:t>
            </a: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{42, 42}; </a:t>
            </a:r>
            <a:r>
              <a:rPr lang="de-DE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// Compiler-Absturz</a:t>
            </a:r>
          </a:p>
          <a:p>
            <a:pPr>
              <a:spcBef>
                <a:spcPts val="0"/>
              </a:spcBef>
            </a:pP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}</a:t>
            </a:r>
          </a:p>
          <a:p>
            <a:pPr>
              <a:spcBef>
                <a:spcPts val="0"/>
              </a:spcBef>
            </a:pPr>
            <a:r>
              <a:rPr lang="de-DE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};</a:t>
            </a:r>
          </a:p>
          <a:p>
            <a:pPr lvl="1"/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897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C29A3-61F6-49A0-8B61-928BF577D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b="0" dirty="0"/>
              <a:t>Performanz // Verifizierung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35D7940-F7FB-4AA4-9EAF-8E49F6F2D393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de-DE" b="1" dirty="0"/>
                  <a:t>Verifizierung des Alpaka-</a:t>
                </a:r>
                <a:r>
                  <a:rPr lang="de-DE" b="1" dirty="0" err="1"/>
                  <a:t>Backends</a:t>
                </a:r>
                <a:endParaRPr lang="de-DE" b="1" dirty="0"/>
              </a:p>
              <a:p>
                <a:pPr lvl="1"/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Alpaka-Programm: </a:t>
                </a:r>
                <a:r>
                  <a:rPr lang="de-DE" i="1" dirty="0" err="1">
                    <a:ea typeface="Noto Mono" panose="020B0609030804020204" pitchFamily="49" charset="0"/>
                    <a:cs typeface="Noto Mono" panose="020B0609030804020204" pitchFamily="49" charset="0"/>
                  </a:rPr>
                  <a:t>jungfrau-photoncounter</a:t>
                </a:r>
                <a:endParaRPr lang="de-DE" i="1" dirty="0"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 lvl="1"/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Photonenzähler für JUNGFRAU-Detektor (Paul Scherrer Institut, PSI)</a:t>
                </a:r>
              </a:p>
              <a:p>
                <a:pPr lvl="3"/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16 Megapixel</a:t>
                </a:r>
              </a:p>
              <a:p>
                <a:pPr lvl="3"/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2 Byte pro Pixel</a:t>
                </a:r>
              </a:p>
              <a:p>
                <a:pPr lvl="3"/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Derzeitige Frequenz: 100 Hz (3,2 GB/s)</a:t>
                </a:r>
              </a:p>
              <a:p>
                <a:pPr lvl="3"/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Zielfrequenz: 2,2 kHz (74 GB/s)</a:t>
                </a:r>
              </a:p>
              <a:p>
                <a:pPr marL="179973" lvl="3" indent="0">
                  <a:buNone/>
                </a:pPr>
                <a:endParaRPr lang="de-DE" dirty="0"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 lvl="3"/>
                <a:endParaRPr lang="de-DE" dirty="0"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Noto Mono" panose="020B0609030804020204" pitchFamily="49" charset="0"/>
                              <a:cs typeface="Noto Mono" panose="020B0609030804020204" pitchFamily="49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Noto Mono" panose="020B0609030804020204" pitchFamily="49" charset="0"/>
                              <a:cs typeface="Noto Mono" panose="020B0609030804020204" pitchFamily="49" charset="0"/>
                            </a:rPr>
                            <m:t>𝑁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Noto Mono" panose="020B0609030804020204" pitchFamily="49" charset="0"/>
                            </a:rPr>
                            <m:t>𝛾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  <a:ea typeface="Noto Mono" panose="020B0609030804020204" pitchFamily="49" charset="0"/>
                          <a:cs typeface="Noto Mono" panose="020B0609030804020204" pitchFamily="49" charset="0"/>
                        </a:rPr>
                        <m:t>= 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Noto Mono" panose="020B0609030804020204" pitchFamily="49" charset="0"/>
                              <a:cs typeface="Noto Mono" panose="020B0609030804020204" pitchFamily="49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de-DE" b="0" i="0" smtClean="0">
                              <a:latin typeface="+mn-lt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ADC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Noto Mono" panose="020B0609030804020204" pitchFamily="49" charset="0"/>
                              <a:cs typeface="Noto Mono" panose="020B0609030804020204" pitchFamily="49" charset="0"/>
                            </a:rPr>
                            <m:t> −</m:t>
                          </m:r>
                          <m:r>
                            <m:rPr>
                              <m:nor/>
                            </m:rPr>
                            <a:rPr lang="de-DE" b="0" i="0" smtClean="0">
                              <a:latin typeface="+mn-lt"/>
                              <a:ea typeface="Noto Mono" panose="020B0609030804020204" pitchFamily="49" charset="0"/>
                              <a:cs typeface="Noto Mono" panose="020B0609030804020204" pitchFamily="49" charset="0"/>
                            </a:rPr>
                            <m:t>Sockel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de-DE" b="0" i="0" smtClean="0">
                              <a:latin typeface="+mn-lt"/>
                              <a:ea typeface="Noto Mono" panose="020B0609030804020204" pitchFamily="49" charset="0"/>
                              <a:cs typeface="Noto Mono" panose="020B0609030804020204" pitchFamily="49" charset="0"/>
                            </a:rPr>
                            <m:t>Verst</m:t>
                          </m:r>
                          <m:r>
                            <m:rPr>
                              <m:nor/>
                            </m:rPr>
                            <a:rPr lang="de-DE" b="0" i="0" smtClean="0">
                              <a:latin typeface="+mn-lt"/>
                              <a:ea typeface="Noto Mono" panose="020B0609030804020204" pitchFamily="49" charset="0"/>
                              <a:cs typeface="Noto Mono" panose="020B0609030804020204" pitchFamily="49" charset="0"/>
                            </a:rPr>
                            <m:t>ä</m:t>
                          </m:r>
                          <m:r>
                            <m:rPr>
                              <m:nor/>
                            </m:rPr>
                            <a:rPr lang="de-DE" b="0" i="0" smtClean="0">
                              <a:latin typeface="+mn-lt"/>
                              <a:ea typeface="Noto Mono" panose="020B0609030804020204" pitchFamily="49" charset="0"/>
                              <a:cs typeface="Noto Mono" panose="020B0609030804020204" pitchFamily="49" charset="0"/>
                            </a:rPr>
                            <m:t>rkung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Noto Mono" panose="020B0609030804020204" pitchFamily="49" charset="0"/>
                              <a:cs typeface="Noto Mono" panose="020B0609030804020204" pitchFamily="49" charset="0"/>
                            </a:rPr>
                            <m:t> 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Noto Mono" panose="020B0609030804020204" pitchFamily="49" charset="0"/>
                            </a:rPr>
                            <m:t>∙ </m:t>
                          </m:r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Noto Mono" panose="020B0609030804020204" pitchFamily="49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Noto Mono" panose="020B0609030804020204" pitchFamily="49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Noto Mono" panose="020B0609030804020204" pitchFamily="49" charset="0"/>
                                </a:rPr>
                                <m:t>𝛾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de-DE" dirty="0">
                  <a:latin typeface="+mn-lt"/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de-DE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de-DE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b>
                    </m:sSub>
                  </m:oMath>
                </a14:m>
                <a:r>
                  <a:rPr lang="de-DE" dirty="0"/>
                  <a:t>: Anzahl der Photonen</a:t>
                </a:r>
              </a:p>
              <a:p>
                <a:pPr lvl="1"/>
                <a:r>
                  <a:rPr lang="de-DE" dirty="0"/>
                  <a:t>ADC: Messergebnis des Pixels</a:t>
                </a:r>
              </a:p>
              <a:p>
                <a:pPr lvl="1"/>
                <a:r>
                  <a:rPr lang="de-DE" dirty="0"/>
                  <a:t>Sockel: Grundrauschen des Pixels (engl. </a:t>
                </a:r>
                <a:r>
                  <a:rPr lang="de-DE" i="1" dirty="0" err="1"/>
                  <a:t>pedestal</a:t>
                </a:r>
                <a:r>
                  <a:rPr lang="de-DE" dirty="0"/>
                  <a:t>)</a:t>
                </a:r>
              </a:p>
              <a:p>
                <a:pPr lvl="1"/>
                <a:r>
                  <a:rPr lang="de-DE" dirty="0"/>
                  <a:t>Verstärkung: Signalverstärkung des Pixels (engl. </a:t>
                </a:r>
                <a:r>
                  <a:rPr lang="de-DE" i="1" dirty="0" err="1"/>
                  <a:t>gain</a:t>
                </a:r>
                <a:r>
                  <a:rPr lang="de-DE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de-DE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b>
                    </m:sSub>
                  </m:oMath>
                </a14:m>
                <a:r>
                  <a:rPr lang="de-DE" dirty="0"/>
                  <a:t>: Photonenenergie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35D7940-F7FB-4AA4-9EAF-8E49F6F2D3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1152" t="-1403" b="-210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34666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F9217-4D86-475E-B0FD-9AC52B1CE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b="0" dirty="0"/>
              <a:t>Performanz // Verifizierung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4C648314-6F99-4D93-ACDE-2B8F0CA8C5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b="1" dirty="0"/>
              <a:t>Verwendete Software:</a:t>
            </a:r>
          </a:p>
          <a:p>
            <a:pPr lvl="1"/>
            <a:r>
              <a:rPr lang="de-DE" dirty="0"/>
              <a:t>Intel-SYCL-Implementierung: github.com/</a:t>
            </a:r>
            <a:r>
              <a:rPr lang="de-DE" dirty="0" err="1"/>
              <a:t>intel</a:t>
            </a:r>
            <a:r>
              <a:rPr lang="de-DE" dirty="0"/>
              <a:t>/</a:t>
            </a:r>
            <a:r>
              <a:rPr lang="de-DE" dirty="0" err="1"/>
              <a:t>llvm</a:t>
            </a:r>
            <a:r>
              <a:rPr lang="de-DE" dirty="0"/>
              <a:t>, </a:t>
            </a:r>
            <a:r>
              <a:rPr lang="de-DE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sycl</a:t>
            </a:r>
            <a:r>
              <a:rPr lang="de-DE" dirty="0"/>
              <a:t>-Zweig, Commit 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78d9957</a:t>
            </a:r>
          </a:p>
          <a:p>
            <a:pPr lvl="1"/>
            <a:r>
              <a:rPr lang="de-DE" i="1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Intel Graphics </a:t>
            </a:r>
            <a:r>
              <a:rPr lang="de-DE" i="1" dirty="0" err="1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Compute</a:t>
            </a:r>
            <a:r>
              <a:rPr lang="de-DE" i="1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i="1" dirty="0" err="1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Runtime</a:t>
            </a:r>
            <a:r>
              <a:rPr lang="de-DE" i="1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i="1" dirty="0" err="1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for</a:t>
            </a:r>
            <a:r>
              <a:rPr lang="de-DE" i="1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i="1" dirty="0" err="1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OpenCL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, Version 19.46.14807</a:t>
            </a:r>
          </a:p>
          <a:p>
            <a:pPr lvl="1"/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Ubuntu 19.10</a:t>
            </a:r>
          </a:p>
          <a:p>
            <a:r>
              <a:rPr lang="de-DE" b="1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Verwendete Hardware: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Intel HD Graphics 520 (</a:t>
            </a:r>
            <a:r>
              <a:rPr lang="de-DE" dirty="0" err="1">
                <a:ea typeface="Noto Mono" panose="020B0609030804020204" pitchFamily="49" charset="0"/>
                <a:cs typeface="Noto Mono" panose="020B0609030804020204" pitchFamily="49" charset="0"/>
              </a:rPr>
              <a:t>Skylake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 GT2)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6 </a:t>
            </a:r>
            <a:r>
              <a:rPr lang="de-DE" dirty="0" err="1">
                <a:ea typeface="Noto Mono" panose="020B0609030804020204" pitchFamily="49" charset="0"/>
                <a:cs typeface="Noto Mono" panose="020B0609030804020204" pitchFamily="49" charset="0"/>
              </a:rPr>
              <a:t>GiB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 Speicher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100,8 GFLOPS (doppelte Präzision)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Host: Intel Core i7-6500U (3,1 GHz), 8 </a:t>
            </a:r>
            <a:r>
              <a:rPr lang="de-DE" dirty="0" err="1">
                <a:ea typeface="Noto Mono" panose="020B0609030804020204" pitchFamily="49" charset="0"/>
                <a:cs typeface="Noto Mono" panose="020B0609030804020204" pitchFamily="49" charset="0"/>
              </a:rPr>
              <a:t>GiB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 Speicher</a:t>
            </a:r>
            <a:endParaRPr lang="de-DE" b="1" dirty="0"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r>
              <a:rPr lang="de-DE" b="1" dirty="0">
                <a:ea typeface="Noto Mono" panose="020B0609030804020204" pitchFamily="49" charset="0"/>
                <a:cs typeface="Noto Mono" panose="020B0609030804020204" pitchFamily="49" charset="0"/>
              </a:rPr>
              <a:t>Messung: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Datensatz </a:t>
            </a:r>
            <a:r>
              <a:rPr lang="de-DE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px_101016</a:t>
            </a:r>
            <a:r>
              <a:rPr lang="de-DE" dirty="0"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, auf 1000 Messungen reduziert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Zeitbedarf: 48,372 s (ohne Laden, Kalibrierung etc.) </a:t>
            </a:r>
            <a:r>
              <a:rPr lang="de-DE" dirty="0"/>
              <a:t>→ 20,6731 Messungen pro Sekunde</a:t>
            </a:r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08D4BE55-3FD4-480C-A39D-A613B594B6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88CA125-C265-42FB-AB65-BB8C69E1C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49" y="1449794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59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245B31E-1647-4BDA-A4EB-C6AB077C4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 und Ziel</a:t>
            </a:r>
          </a:p>
        </p:txBody>
      </p:sp>
    </p:spTree>
    <p:extLst>
      <p:ext uri="{BB962C8B-B14F-4D97-AF65-F5344CB8AC3E}">
        <p14:creationId xmlns:p14="http://schemas.microsoft.com/office/powerpoint/2010/main" val="7139484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7BA6F5-CC6A-4FDA-A579-385DE3F16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b="0" dirty="0"/>
              <a:t>Performanz // Beispielalgorithmus FPGA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E8D2713D-77D4-4CE4-AE24-3D3F324DEE97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de-DE" b="1" dirty="0"/>
                  <a:t>Boxfilter</a:t>
                </a:r>
                <a:r>
                  <a:rPr lang="de-DE" dirty="0"/>
                  <a:t> </a:t>
                </a:r>
                <a:r>
                  <a:rPr lang="de-DE" dirty="0">
                    <a:solidFill>
                      <a:schemeClr val="bg2">
                        <a:lumMod val="40000"/>
                        <a:lumOff val="60000"/>
                      </a:schemeClr>
                    </a:solidFill>
                  </a:rPr>
                  <a:t>[NF17]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de-DE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de-DE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DE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r>
                        <a:rPr lang="de-DE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nary>
                        <m:naryPr>
                          <m:chr m:val="∑"/>
                          <m:ctrlPr>
                            <a:rPr lang="de-DE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  <m: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=−1</m:t>
                          </m:r>
                        </m:sub>
                        <m:sup>
                          <m:r>
                            <a:rPr lang="de-DE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de-DE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=−1</m:t>
                              </m:r>
                            </m:sub>
                            <m:sup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p>
                            <m:e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de-DE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de-DE" i="1" dirty="0">
                  <a:solidFill>
                    <a:schemeClr val="bg2">
                      <a:lumMod val="40000"/>
                      <a:lumOff val="60000"/>
                    </a:schemeClr>
                  </a:solidFill>
                </a:endParaRPr>
              </a:p>
              <a:p>
                <a:pPr lvl="1"/>
                <a:endParaRPr lang="de-DE" dirty="0"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 lvl="1"/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Pixel außerhalb des Bildes </a:t>
                </a:r>
                <a:r>
                  <a:rPr lang="de-DE" dirty="0"/>
                  <a:t>→ 0</a:t>
                </a:r>
              </a:p>
              <a:p>
                <a:r>
                  <a:rPr lang="de-DE" b="1" dirty="0"/>
                  <a:t>Verwendete Software:</a:t>
                </a:r>
              </a:p>
              <a:p>
                <a:pPr lvl="1"/>
                <a:r>
                  <a:rPr lang="de-DE" dirty="0" err="1">
                    <a:ea typeface="Noto Mono" panose="020B0609030804020204" pitchFamily="49" charset="0"/>
                    <a:cs typeface="Noto Mono" panose="020B0609030804020204" pitchFamily="49" charset="0"/>
                  </a:rPr>
                  <a:t>Xilinx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-Implementierung: github.com/</a:t>
                </a:r>
                <a:r>
                  <a:rPr lang="de-DE" dirty="0" err="1">
                    <a:ea typeface="Noto Mono" panose="020B0609030804020204" pitchFamily="49" charset="0"/>
                    <a:cs typeface="Noto Mono" panose="020B0609030804020204" pitchFamily="49" charset="0"/>
                  </a:rPr>
                  <a:t>triSYCL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/</a:t>
                </a:r>
                <a:r>
                  <a:rPr lang="de-DE" dirty="0" err="1">
                    <a:ea typeface="Noto Mono" panose="020B0609030804020204" pitchFamily="49" charset="0"/>
                    <a:cs typeface="Noto Mono" panose="020B0609030804020204" pitchFamily="49" charset="0"/>
                  </a:rPr>
                  <a:t>sycl</a:t>
                </a:r>
                <a:r>
                  <a:rPr lang="de-DE" dirty="0"/>
                  <a:t>, </a:t>
                </a:r>
                <a:r>
                  <a:rPr lang="de-DE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sycl</a:t>
                </a:r>
                <a:r>
                  <a:rPr lang="de-DE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/</a:t>
                </a:r>
                <a:r>
                  <a:rPr lang="de-DE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unified</a:t>
                </a:r>
                <a:r>
                  <a:rPr lang="de-DE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/</a:t>
                </a:r>
                <a:r>
                  <a:rPr lang="de-DE" dirty="0" err="1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next</a:t>
                </a:r>
                <a:r>
                  <a:rPr lang="de-DE" dirty="0"/>
                  <a:t>-Zweig, Commit </a:t>
                </a:r>
                <a:r>
                  <a:rPr lang="de-DE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#dfb95af</a:t>
                </a:r>
                <a:endParaRPr lang="de-DE" dirty="0"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 lvl="1"/>
                <a:r>
                  <a:rPr lang="de-DE" dirty="0" err="1">
                    <a:ea typeface="Noto Mono" panose="020B0609030804020204" pitchFamily="49" charset="0"/>
                    <a:cs typeface="Noto Mono" panose="020B0609030804020204" pitchFamily="49" charset="0"/>
                  </a:rPr>
                  <a:t>SDAccel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 2019.1</a:t>
                </a:r>
              </a:p>
              <a:p>
                <a:pPr lvl="1"/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XRT 2.2</a:t>
                </a:r>
              </a:p>
              <a:p>
                <a:pPr lvl="1"/>
                <a:r>
                  <a:rPr lang="de-DE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xilinx-u200-xdma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 &amp; </a:t>
                </a:r>
                <a:r>
                  <a:rPr lang="de-DE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xilinx-u200-xdma-dev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 für Ubuntu 18.04 (Version </a:t>
                </a:r>
                <a:r>
                  <a:rPr lang="de-DE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201830.2-2580015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)</a:t>
                </a:r>
              </a:p>
              <a:p>
                <a:r>
                  <a:rPr lang="de-DE" b="1" dirty="0">
                    <a:ea typeface="Noto Mono" panose="020B0609030804020204" pitchFamily="49" charset="0"/>
                    <a:cs typeface="Noto Mono" panose="020B0609030804020204" pitchFamily="49" charset="0"/>
                  </a:rPr>
                  <a:t>Verwendete Hardware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:</a:t>
                </a:r>
              </a:p>
              <a:p>
                <a:pPr lvl="1"/>
                <a:r>
                  <a:rPr lang="de-DE" dirty="0" err="1">
                    <a:ea typeface="Noto Mono" panose="020B0609030804020204" pitchFamily="49" charset="0"/>
                    <a:cs typeface="Noto Mono" panose="020B0609030804020204" pitchFamily="49" charset="0"/>
                  </a:rPr>
                  <a:t>Xilinx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 </a:t>
                </a:r>
                <a:r>
                  <a:rPr lang="de-DE" dirty="0" err="1">
                    <a:ea typeface="Noto Mono" panose="020B0609030804020204" pitchFamily="49" charset="0"/>
                    <a:cs typeface="Noto Mono" panose="020B0609030804020204" pitchFamily="49" charset="0"/>
                  </a:rPr>
                  <a:t>Alveo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 U200 (Datacenter-FPGA, </a:t>
                </a:r>
                <a:r>
                  <a:rPr lang="de-DE" i="1" dirty="0" err="1">
                    <a:ea typeface="Noto Mono" panose="020B0609030804020204" pitchFamily="49" charset="0"/>
                    <a:cs typeface="Noto Mono" panose="020B0609030804020204" pitchFamily="49" charset="0"/>
                  </a:rPr>
                  <a:t>Hemera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-Knoten </a:t>
                </a:r>
                <a:r>
                  <a:rPr lang="de-DE" dirty="0">
                    <a:latin typeface="Noto Mono" panose="020B0609030804020204" pitchFamily="49" charset="0"/>
                    <a:ea typeface="Noto Mono" panose="020B0609030804020204" pitchFamily="49" charset="0"/>
                    <a:cs typeface="Noto Mono" panose="020B0609030804020204" pitchFamily="49" charset="0"/>
                  </a:rPr>
                  <a:t>h002</a:t>
                </a:r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)</a:t>
                </a:r>
              </a:p>
              <a:p>
                <a:pPr indent="-323953"/>
                <a:r>
                  <a:rPr lang="de-DE" b="1" dirty="0">
                    <a:ea typeface="Noto Mono" panose="020B0609030804020204" pitchFamily="49" charset="0"/>
                    <a:cs typeface="Noto Mono" panose="020B0609030804020204" pitchFamily="49" charset="0"/>
                  </a:rPr>
                  <a:t>Datensatz:</a:t>
                </a:r>
              </a:p>
              <a:p>
                <a:pPr lvl="1"/>
                <a:r>
                  <a:rPr lang="de-DE" dirty="0">
                    <a:ea typeface="Noto Mono" panose="020B0609030804020204" pitchFamily="49" charset="0"/>
                    <a:cs typeface="Noto Mono" panose="020B0609030804020204" pitchFamily="49" charset="0"/>
                  </a:rPr>
                  <a:t>512 Bilder, 512 x 256 Pixel</a:t>
                </a:r>
                <a:endParaRPr lang="de-DE" dirty="0">
                  <a:latin typeface="Noto Mono" panose="020B0609030804020204" pitchFamily="49" charset="0"/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endParaRPr lang="de-DE" dirty="0"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endParaRPr lang="de-DE" b="1" dirty="0">
                  <a:ea typeface="Noto Mono" panose="020B0609030804020204" pitchFamily="49" charset="0"/>
                  <a:cs typeface="Noto Mono" panose="020B0609030804020204" pitchFamily="49" charset="0"/>
                </a:endParaRPr>
              </a:p>
            </p:txBody>
          </p:sp>
        </mc:Choice>
        <mc:Fallback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E8D2713D-77D4-4CE4-AE24-3D3F324DEE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1152" t="-1403" b="-462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34056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42744A-A95B-4473-B79D-9B4A39FD1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b="0" dirty="0"/>
              <a:t>Performanz // </a:t>
            </a:r>
            <a:r>
              <a:rPr lang="de-DE" b="0" dirty="0" err="1"/>
              <a:t>Compile</a:t>
            </a:r>
            <a:r>
              <a:rPr lang="de-DE" b="0" dirty="0"/>
              <a:t>-Zeit</a:t>
            </a:r>
            <a:br>
              <a:rPr lang="de-DE" dirty="0"/>
            </a:br>
            <a:endParaRPr lang="de-DE" dirty="0"/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43370A92-BBE0-463B-AEB8-A448442012EB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981035833"/>
              </p:ext>
            </p:extLst>
          </p:nvPr>
        </p:nvGraphicFramePr>
        <p:xfrm>
          <a:off x="874713" y="1484313"/>
          <a:ext cx="10580687" cy="4344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713917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29E9AF-6566-4F12-9DDF-F42897F89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b="0" dirty="0"/>
              <a:t>Performanz // Ressourcenverbrauch</a:t>
            </a:r>
          </a:p>
        </p:txBody>
      </p:sp>
      <p:pic>
        <p:nvPicPr>
          <p:cNvPr id="5" name="Inhaltsplatzhalter 4" descr="Ein Bild, das Gebäude enthält.&#10;&#10;Automatisch generierte Beschreibung">
            <a:extLst>
              <a:ext uri="{FF2B5EF4-FFF2-40B4-BE49-F238E27FC236}">
                <a16:creationId xmlns:a16="http://schemas.microsoft.com/office/drawing/2014/main" id="{EE202A97-1766-4AC9-9125-F17367A4670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1555" y="1256506"/>
            <a:ext cx="1514455" cy="4368390"/>
          </a:xfrm>
        </p:spPr>
      </p:pic>
      <p:pic>
        <p:nvPicPr>
          <p:cNvPr id="7" name="Grafik 6" descr="Ein Bild, das Gebäude, Tür enthält.&#10;&#10;Automatisch generierte Beschreibung">
            <a:extLst>
              <a:ext uri="{FF2B5EF4-FFF2-40B4-BE49-F238E27FC236}">
                <a16:creationId xmlns:a16="http://schemas.microsoft.com/office/drawing/2014/main" id="{7DF108CC-AA4D-4816-8202-7B7737D4E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335" y="1256506"/>
            <a:ext cx="1506342" cy="436839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3497DC6-4D97-4070-80EF-2958987EC18C}"/>
              </a:ext>
            </a:extLst>
          </p:cNvPr>
          <p:cNvSpPr txBox="1"/>
          <p:nvPr/>
        </p:nvSpPr>
        <p:spPr>
          <a:xfrm>
            <a:off x="10587870" y="5663462"/>
            <a:ext cx="8018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float</a:t>
            </a:r>
            <a:endParaRPr lang="de-DE" sz="16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38F8FC9-066D-470A-A599-0715C520C89A}"/>
              </a:ext>
            </a:extLst>
          </p:cNvPr>
          <p:cNvSpPr txBox="1"/>
          <p:nvPr/>
        </p:nvSpPr>
        <p:spPr>
          <a:xfrm>
            <a:off x="8726026" y="5681837"/>
            <a:ext cx="55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int</a:t>
            </a:r>
            <a:endParaRPr lang="de-DE" sz="16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  <p:graphicFrame>
        <p:nvGraphicFramePr>
          <p:cNvPr id="12" name="Diagramm 11">
            <a:extLst>
              <a:ext uri="{FF2B5EF4-FFF2-40B4-BE49-F238E27FC236}">
                <a16:creationId xmlns:a16="http://schemas.microsoft.com/office/drawing/2014/main" id="{EF606420-3536-46F5-9E21-29824AB73E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8442175"/>
              </p:ext>
            </p:extLst>
          </p:nvPr>
        </p:nvGraphicFramePr>
        <p:xfrm>
          <a:off x="802334" y="1274881"/>
          <a:ext cx="6973123" cy="45762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11722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34FF25-3CCC-4504-951B-357741EE6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b="0" dirty="0"/>
              <a:t>Performanz //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EE9692-A9EA-4B95-85AD-A760BE7A26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 err="1"/>
              <a:t>int</a:t>
            </a:r>
            <a:r>
              <a:rPr lang="de-DE" b="1" dirty="0"/>
              <a:t>-Schaltung</a:t>
            </a:r>
          </a:p>
          <a:p>
            <a:pPr lvl="1"/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Nicht lauffähig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Knoten-Absturz oder unendliche Laufzeit</a:t>
            </a:r>
          </a:p>
          <a:p>
            <a:pPr marL="71989" lvl="1" indent="0">
              <a:buNone/>
            </a:pPr>
            <a:endParaRPr lang="de-DE" dirty="0"/>
          </a:p>
          <a:p>
            <a:r>
              <a:rPr lang="de-DE" b="1" dirty="0" err="1"/>
              <a:t>float</a:t>
            </a:r>
            <a:r>
              <a:rPr lang="de-DE" b="1" dirty="0"/>
              <a:t>-Schaltung</a:t>
            </a:r>
          </a:p>
          <a:p>
            <a:pPr lvl="1"/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512 Bilder: 22,26 s </a:t>
            </a:r>
            <a:r>
              <a:rPr lang="de-DE" dirty="0"/>
              <a:t>→ 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23 Bilder pro Sekunde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Intel-GPU / </a:t>
            </a:r>
            <a:r>
              <a:rPr lang="de-DE" dirty="0" err="1">
                <a:ea typeface="Noto Mono" panose="020B0609030804020204" pitchFamily="49" charset="0"/>
                <a:cs typeface="Noto Mono" panose="020B0609030804020204" pitchFamily="49" charset="0"/>
              </a:rPr>
              <a:t>jungfrau-photoncounter</a:t>
            </a:r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: 21 Bilder pro Sekunde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Keine optimierte Schaltung!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On-Chip-Speicher nicht nutzbar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SYCL-Erweiterungen nicht nutzbar</a:t>
            </a: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Zukünftig vermutlich besser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54641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10B685-C72C-4587-A177-DD6F5612D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8897717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4B95444-ACE6-4FA0-9A85-395901D83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B59A749-E5D6-4BFA-8F1A-9C3593DC0C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SYCL als Alpaka-Backend grundsätzlich geeignet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Konzeptionelle Unterschiede vorhanden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Entwicklung über Prototyp-Status hinaus nicht durchführbar</a:t>
            </a:r>
          </a:p>
          <a:p>
            <a:pPr lvl="3"/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Entwicklungsstand der SYCL-Implementierungen erschwert Alpaka-Nutzung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Nur Intel-Implementierung geeignet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Höherer Reifegrad der Implementierungen notwendig</a:t>
            </a:r>
          </a:p>
          <a:p>
            <a:pPr lvl="3"/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Alpaka sehr CUDA-nah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Abkehr von Zeigern sinnvoll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Höherer Abstraktionsgrad?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Erweiterungen?</a:t>
            </a:r>
          </a:p>
          <a:p>
            <a:pPr lvl="3"/>
            <a:endParaRPr lang="de-DE" dirty="0"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lvl="1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SYCL für FPGAs sehr attraktiv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Intuitive, moderne C++-Schnittstelle</a:t>
            </a:r>
          </a:p>
          <a:p>
            <a:pPr lvl="3"/>
            <a:r>
              <a:rPr lang="de-DE" dirty="0">
                <a:ea typeface="Noto Mono" panose="020B0609030804020204" pitchFamily="49" charset="0"/>
                <a:cs typeface="Noto Mono" panose="020B0609030804020204" pitchFamily="49" charset="0"/>
              </a:rPr>
              <a:t>Wichtiges Alpaka-Backend bei Weiterentwicklung der SYCL-Implementierungen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06657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BC49B4-68EC-4F23-8CD9-A1CB0B5FD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Vielen Dank!</a:t>
            </a:r>
          </a:p>
        </p:txBody>
      </p:sp>
    </p:spTree>
    <p:extLst>
      <p:ext uri="{BB962C8B-B14F-4D97-AF65-F5344CB8AC3E}">
        <p14:creationId xmlns:p14="http://schemas.microsoft.com/office/powerpoint/2010/main" val="1069662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59BC3F-45EB-4800-9AF8-5F0E85F3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</a:t>
            </a:r>
          </a:p>
        </p:txBody>
      </p:sp>
    </p:spTree>
    <p:extLst>
      <p:ext uri="{BB962C8B-B14F-4D97-AF65-F5344CB8AC3E}">
        <p14:creationId xmlns:p14="http://schemas.microsoft.com/office/powerpoint/2010/main" val="19969220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797F3D1-B1FD-41EC-A83B-CD77B988E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7F881A-13A8-4FC7-B6DF-94FE331CB13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</a:t>
            </a:r>
            <a:r>
              <a:rPr lang="de-DE" dirty="0" err="1"/>
              <a:t>Ama</a:t>
            </a:r>
            <a:r>
              <a:rPr lang="de-DE" dirty="0"/>
              <a:t>]	Amazon Web Services, Inc. </a:t>
            </a:r>
            <a:r>
              <a:rPr lang="de-DE" i="1" dirty="0"/>
              <a:t>Amazon EC2 F1-Instances</a:t>
            </a:r>
            <a:r>
              <a:rPr lang="de-DE" dirty="0"/>
              <a:t>. URL: https://aws.amazon.com/de/ec2/instance-	</a:t>
            </a:r>
            <a:r>
              <a:rPr lang="de-DE" dirty="0" err="1"/>
              <a:t>types</a:t>
            </a:r>
            <a:r>
              <a:rPr lang="de-DE" dirty="0"/>
              <a:t>/f1/ (besucht am 22.11.2019)</a:t>
            </a:r>
          </a:p>
          <a:p>
            <a:r>
              <a:rPr lang="de-DE" dirty="0"/>
              <a:t>[Chu+18]	Eric Chung u.a. „</a:t>
            </a:r>
            <a:r>
              <a:rPr lang="de-DE" dirty="0" err="1"/>
              <a:t>Serving</a:t>
            </a:r>
            <a:r>
              <a:rPr lang="de-DE" dirty="0"/>
              <a:t> DNNs in Real Time at Datacenter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Project </a:t>
            </a:r>
            <a:r>
              <a:rPr lang="de-DE" dirty="0" err="1"/>
              <a:t>Brainwave</a:t>
            </a:r>
            <a:r>
              <a:rPr lang="de-DE" dirty="0"/>
              <a:t>“. In: </a:t>
            </a:r>
            <a:r>
              <a:rPr lang="de-DE" i="1" dirty="0"/>
              <a:t>IEEE Micro</a:t>
            </a:r>
            <a:r>
              <a:rPr lang="de-DE" dirty="0"/>
              <a:t> 	Jahrgang 38. Ausgabe 2 (März 2018), S.  8 – 20. DOI: 10.1109/MM.2018.022071131</a:t>
            </a:r>
          </a:p>
          <a:p>
            <a:r>
              <a:rPr lang="de-DE" dirty="0"/>
              <a:t>[Di+17]	Lorenzo Di Tucci u.a. „The </a:t>
            </a:r>
            <a:r>
              <a:rPr lang="de-DE" dirty="0" err="1"/>
              <a:t>Role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CAD Frameworks in </a:t>
            </a:r>
            <a:r>
              <a:rPr lang="de-DE" dirty="0" err="1"/>
              <a:t>Heterogeneous</a:t>
            </a:r>
            <a:r>
              <a:rPr lang="de-DE" dirty="0"/>
              <a:t> FPGA-</a:t>
            </a:r>
            <a:r>
              <a:rPr lang="de-DE" dirty="0" err="1"/>
              <a:t>Based</a:t>
            </a:r>
            <a:r>
              <a:rPr lang="de-DE" dirty="0"/>
              <a:t> Cloud Systems“. In: 	IEEE 35th International Conference on Computer Design. Nov. 2017, S. 423 – 426. DOI: 	10.1109/ICCD.2017.75</a:t>
            </a:r>
          </a:p>
          <a:p>
            <a:r>
              <a:rPr lang="de-DE" dirty="0"/>
              <a:t>[Fir+18]	Daniel Firestone u.a. „Azure </a:t>
            </a:r>
            <a:r>
              <a:rPr lang="de-DE" dirty="0" err="1"/>
              <a:t>Accelerated</a:t>
            </a:r>
            <a:r>
              <a:rPr lang="de-DE" dirty="0"/>
              <a:t> Networking: </a:t>
            </a:r>
            <a:r>
              <a:rPr lang="de-DE" dirty="0" err="1"/>
              <a:t>SmartNICs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Public Cloud“. In: </a:t>
            </a:r>
            <a:r>
              <a:rPr lang="de-DE" i="1" dirty="0"/>
              <a:t>15th USENIX 	Symposium on </a:t>
            </a:r>
            <a:r>
              <a:rPr lang="de-DE" i="1" dirty="0" err="1"/>
              <a:t>Networked</a:t>
            </a:r>
            <a:r>
              <a:rPr lang="de-DE" i="1" dirty="0"/>
              <a:t> Systems Design and Implementation</a:t>
            </a:r>
            <a:r>
              <a:rPr lang="de-DE" dirty="0"/>
              <a:t>. Apr. 2018, S. 51 – 64.</a:t>
            </a:r>
          </a:p>
          <a:p>
            <a:r>
              <a:rPr lang="de-DE" dirty="0"/>
              <a:t>[Fow+18]	Jeremy </a:t>
            </a:r>
            <a:r>
              <a:rPr lang="de-DE" dirty="0" err="1"/>
              <a:t>Fowers</a:t>
            </a:r>
            <a:r>
              <a:rPr lang="de-DE" dirty="0"/>
              <a:t> u.a. „A </a:t>
            </a:r>
            <a:r>
              <a:rPr lang="de-DE" dirty="0" err="1"/>
              <a:t>Configurable</a:t>
            </a:r>
            <a:r>
              <a:rPr lang="de-DE" dirty="0"/>
              <a:t> Cloud-</a:t>
            </a:r>
            <a:r>
              <a:rPr lang="de-DE" dirty="0" err="1"/>
              <a:t>Scale</a:t>
            </a:r>
            <a:r>
              <a:rPr lang="de-DE" dirty="0"/>
              <a:t> DNN </a:t>
            </a:r>
            <a:r>
              <a:rPr lang="de-DE" dirty="0" err="1"/>
              <a:t>Processor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Real-Time AI“. In: </a:t>
            </a:r>
            <a:r>
              <a:rPr lang="de-DE" i="1" dirty="0"/>
              <a:t>Proceedings </a:t>
            </a:r>
            <a:r>
              <a:rPr lang="de-DE" i="1" dirty="0" err="1"/>
              <a:t>of</a:t>
            </a:r>
            <a:r>
              <a:rPr lang="de-DE" i="1" dirty="0"/>
              <a:t> 	</a:t>
            </a:r>
            <a:r>
              <a:rPr lang="de-DE" i="1" dirty="0" err="1"/>
              <a:t>the</a:t>
            </a:r>
            <a:r>
              <a:rPr lang="de-DE" i="1" dirty="0"/>
              <a:t> 45th Annual International Symposium on Computer Architecture</a:t>
            </a:r>
            <a:r>
              <a:rPr lang="de-DE" dirty="0"/>
              <a:t>. Juni 2018, S. 1 – 14. DOI: 	10.1109/ISCA.2018.00012</a:t>
            </a:r>
          </a:p>
          <a:p>
            <a:r>
              <a:rPr lang="de-DE" dirty="0"/>
              <a:t>[HS10]	Charles Hawkins und </a:t>
            </a:r>
            <a:r>
              <a:rPr lang="de-DE" dirty="0" err="1"/>
              <a:t>Jaume</a:t>
            </a:r>
            <a:r>
              <a:rPr lang="de-DE" dirty="0"/>
              <a:t> Segura. </a:t>
            </a:r>
            <a:r>
              <a:rPr lang="de-DE" i="1" dirty="0" err="1"/>
              <a:t>Introduction</a:t>
            </a:r>
            <a:r>
              <a:rPr lang="de-DE" i="1" dirty="0"/>
              <a:t> </a:t>
            </a:r>
            <a:r>
              <a:rPr lang="de-DE" i="1" dirty="0" err="1"/>
              <a:t>to</a:t>
            </a:r>
            <a:r>
              <a:rPr lang="de-DE" i="1" dirty="0"/>
              <a:t> Modern Digital Electronics.</a:t>
            </a:r>
            <a:r>
              <a:rPr lang="de-DE" dirty="0"/>
              <a:t> </a:t>
            </a:r>
            <a:r>
              <a:rPr lang="de-DE" dirty="0" err="1"/>
              <a:t>Preliminary</a:t>
            </a:r>
            <a:r>
              <a:rPr lang="de-DE" dirty="0"/>
              <a:t> Edition. 	</a:t>
            </a:r>
            <a:r>
              <a:rPr lang="de-DE" dirty="0" err="1"/>
              <a:t>SciTech</a:t>
            </a:r>
            <a:r>
              <a:rPr lang="de-DE" dirty="0"/>
              <a:t> Publishing, Inc., 2010. ISBN: 978-1-891-12107-4</a:t>
            </a:r>
          </a:p>
        </p:txBody>
      </p:sp>
    </p:spTree>
    <p:extLst>
      <p:ext uri="{BB962C8B-B14F-4D97-AF65-F5344CB8AC3E}">
        <p14:creationId xmlns:p14="http://schemas.microsoft.com/office/powerpoint/2010/main" val="6970071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CD400D-3AF4-47AE-AE0F-5D254DFD7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EF5166-C4E9-4731-A577-092F327C47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[KRH19]	Ronan </a:t>
            </a:r>
            <a:r>
              <a:rPr lang="de-DE" dirty="0" err="1"/>
              <a:t>Keryell</a:t>
            </a:r>
            <a:r>
              <a:rPr lang="de-DE" dirty="0"/>
              <a:t>, Maria </a:t>
            </a:r>
            <a:r>
              <a:rPr lang="de-DE" dirty="0" err="1"/>
              <a:t>Rovatsou</a:t>
            </a:r>
            <a:r>
              <a:rPr lang="de-DE" dirty="0"/>
              <a:t> und Lee Howes, Hrsg. </a:t>
            </a:r>
            <a:r>
              <a:rPr lang="de-DE" i="1" dirty="0"/>
              <a:t>SYCL™ </a:t>
            </a:r>
            <a:r>
              <a:rPr lang="de-DE" i="1" dirty="0" err="1"/>
              <a:t>Specification</a:t>
            </a:r>
            <a:r>
              <a:rPr lang="de-DE" dirty="0"/>
              <a:t>. 9450 SW Gemini Drive 	#45043, </a:t>
            </a:r>
            <a:r>
              <a:rPr lang="de-DE" dirty="0" err="1"/>
              <a:t>Beaverton</a:t>
            </a:r>
            <a:r>
              <a:rPr lang="de-DE" dirty="0"/>
              <a:t>, OR 97008-6018, Vereinigte Staaten von Amerika, April 2019.</a:t>
            </a:r>
          </a:p>
          <a:p>
            <a:r>
              <a:rPr lang="de-DE" dirty="0"/>
              <a:t>[Law+79]	Charles L. Lawson u.a. „Basic Linear Algebra Subprograms </a:t>
            </a:r>
            <a:r>
              <a:rPr lang="de-DE" dirty="0" err="1"/>
              <a:t>for</a:t>
            </a:r>
            <a:r>
              <a:rPr lang="de-DE" dirty="0"/>
              <a:t> Fortran </a:t>
            </a:r>
            <a:r>
              <a:rPr lang="de-DE" dirty="0" err="1"/>
              <a:t>Usage</a:t>
            </a:r>
            <a:r>
              <a:rPr lang="de-DE" dirty="0"/>
              <a:t>“. In: </a:t>
            </a:r>
            <a:r>
              <a:rPr lang="de-DE" i="1" dirty="0"/>
              <a:t>ACM Transactions on 	</a:t>
            </a:r>
            <a:r>
              <a:rPr lang="de-DE" i="1" dirty="0" err="1"/>
              <a:t>Mathematical</a:t>
            </a:r>
            <a:r>
              <a:rPr lang="de-DE" i="1" dirty="0"/>
              <a:t> Software</a:t>
            </a:r>
            <a:r>
              <a:rPr lang="de-DE" dirty="0"/>
              <a:t> Jahrgang 5. Ausgabe 3 (September 1979), S. 308 – 323. DOI: 	10.1145/355841.355847</a:t>
            </a:r>
          </a:p>
          <a:p>
            <a:r>
              <a:rPr lang="de-DE" dirty="0"/>
              <a:t>[NF17]	Masahiro Nakamura und </a:t>
            </a:r>
            <a:r>
              <a:rPr lang="de-DE" dirty="0" err="1"/>
              <a:t>Norishige</a:t>
            </a:r>
            <a:r>
              <a:rPr lang="de-DE" dirty="0"/>
              <a:t> Fukushima. „Fast Implementation </a:t>
            </a:r>
            <a:r>
              <a:rPr lang="de-DE" dirty="0" err="1"/>
              <a:t>of</a:t>
            </a:r>
            <a:r>
              <a:rPr lang="de-DE" dirty="0"/>
              <a:t> Box </a:t>
            </a:r>
            <a:r>
              <a:rPr lang="de-DE" dirty="0" err="1"/>
              <a:t>Filtering</a:t>
            </a:r>
            <a:r>
              <a:rPr lang="de-DE" dirty="0"/>
              <a:t>“. In: </a:t>
            </a:r>
            <a:r>
              <a:rPr lang="de-DE" i="1" dirty="0"/>
              <a:t>Proceedings 	</a:t>
            </a:r>
            <a:r>
              <a:rPr lang="de-DE" i="1" dirty="0" err="1"/>
              <a:t>of</a:t>
            </a:r>
            <a:r>
              <a:rPr lang="de-DE" i="1" dirty="0"/>
              <a:t> </a:t>
            </a:r>
            <a:r>
              <a:rPr lang="de-DE" i="1" dirty="0" err="1"/>
              <a:t>the</a:t>
            </a:r>
            <a:r>
              <a:rPr lang="de-DE" i="1" dirty="0"/>
              <a:t> International Workshop on </a:t>
            </a:r>
            <a:r>
              <a:rPr lang="de-DE" i="1" dirty="0" err="1"/>
              <a:t>Advanced</a:t>
            </a:r>
            <a:r>
              <a:rPr lang="de-DE" i="1" dirty="0"/>
              <a:t> Image Technology (IWAIT)</a:t>
            </a:r>
            <a:r>
              <a:rPr lang="de-DE" dirty="0"/>
              <a:t>. Jan. 2017</a:t>
            </a:r>
          </a:p>
          <a:p>
            <a:r>
              <a:rPr lang="de-DE" dirty="0"/>
              <a:t>[Wor15]	Benjamin </a:t>
            </a:r>
            <a:r>
              <a:rPr lang="de-DE" dirty="0" err="1"/>
              <a:t>Worpitz</a:t>
            </a:r>
            <a:r>
              <a:rPr lang="de-DE" dirty="0"/>
              <a:t>. „</a:t>
            </a:r>
            <a:r>
              <a:rPr lang="de-DE" dirty="0" err="1"/>
              <a:t>Investigating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portability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scalable</a:t>
            </a:r>
            <a:r>
              <a:rPr lang="de-DE" dirty="0"/>
              <a:t> </a:t>
            </a:r>
            <a:r>
              <a:rPr lang="de-DE" dirty="0" err="1"/>
              <a:t>particle</a:t>
            </a:r>
            <a:r>
              <a:rPr lang="de-DE" dirty="0"/>
              <a:t>-in-</a:t>
            </a:r>
            <a:r>
              <a:rPr lang="de-DE" dirty="0" err="1"/>
              <a:t>cell</a:t>
            </a:r>
            <a:r>
              <a:rPr lang="de-DE" dirty="0"/>
              <a:t> </a:t>
            </a:r>
            <a:r>
              <a:rPr lang="de-DE" dirty="0" err="1"/>
              <a:t>simulation</a:t>
            </a:r>
            <a:r>
              <a:rPr lang="de-DE" dirty="0"/>
              <a:t> 	code on </a:t>
            </a:r>
            <a:r>
              <a:rPr lang="de-DE" dirty="0" err="1"/>
              <a:t>various</a:t>
            </a:r>
            <a:r>
              <a:rPr lang="de-DE" dirty="0"/>
              <a:t> multi-core </a:t>
            </a:r>
            <a:r>
              <a:rPr lang="de-DE" dirty="0" err="1"/>
              <a:t>architectures</a:t>
            </a:r>
            <a:r>
              <a:rPr lang="de-DE" dirty="0"/>
              <a:t>.“ Masterarbeit. Fakultät Informatik, </a:t>
            </a:r>
            <a:r>
              <a:rPr lang="de-DE" dirty="0" err="1"/>
              <a:t>Helmholtzstraße</a:t>
            </a:r>
            <a:r>
              <a:rPr lang="de-DE" dirty="0"/>
              <a:t> 10, 	01069 Dresden: Technische Universität Dresden, Okt. 2015. DOI: 10.5281/zenodo.49768</a:t>
            </a:r>
          </a:p>
          <a:p>
            <a:r>
              <a:rPr lang="de-DE" dirty="0"/>
              <a:t>[Xil19a]	</a:t>
            </a:r>
            <a:r>
              <a:rPr lang="de-DE" dirty="0" err="1"/>
              <a:t>Xilinx</a:t>
            </a:r>
            <a:r>
              <a:rPr lang="de-DE" dirty="0"/>
              <a:t>, Inc. </a:t>
            </a:r>
            <a:r>
              <a:rPr lang="de-DE" i="1" dirty="0" err="1"/>
              <a:t>Alveo</a:t>
            </a:r>
            <a:r>
              <a:rPr lang="de-DE" i="1" dirty="0"/>
              <a:t> U200 and U250 Data Center </a:t>
            </a:r>
            <a:r>
              <a:rPr lang="de-DE" i="1" dirty="0" err="1"/>
              <a:t>Accelerator</a:t>
            </a:r>
            <a:r>
              <a:rPr lang="de-DE" i="1" dirty="0"/>
              <a:t> Cards Data Sheet</a:t>
            </a:r>
            <a:r>
              <a:rPr lang="de-DE" dirty="0"/>
              <a:t>. DS962 (v1.1). </a:t>
            </a:r>
            <a:r>
              <a:rPr lang="de-DE" dirty="0" err="1"/>
              <a:t>Xilinx</a:t>
            </a:r>
            <a:r>
              <a:rPr lang="de-DE" dirty="0"/>
              <a:t>, Inc. 2100 	</a:t>
            </a:r>
            <a:r>
              <a:rPr lang="de-DE" dirty="0" err="1"/>
              <a:t>Logic</a:t>
            </a:r>
            <a:r>
              <a:rPr lang="de-DE" dirty="0"/>
              <a:t> Drive, San Jose, CA 95124, Vereinigte Staaten von Amerika, Juni 2019.</a:t>
            </a:r>
          </a:p>
        </p:txBody>
      </p:sp>
    </p:spTree>
    <p:extLst>
      <p:ext uri="{BB962C8B-B14F-4D97-AF65-F5344CB8AC3E}">
        <p14:creationId xmlns:p14="http://schemas.microsoft.com/office/powerpoint/2010/main" val="2943853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172E715-0F2B-46AC-9834-11B8E1CD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pic>
        <p:nvPicPr>
          <p:cNvPr id="17" name="Inhaltsplatzhalter 16">
            <a:extLst>
              <a:ext uri="{FF2B5EF4-FFF2-40B4-BE49-F238E27FC236}">
                <a16:creationId xmlns:a16="http://schemas.microsoft.com/office/drawing/2014/main" id="{6DB20FFD-410A-443A-AE66-29D73739EC4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826" y="2331759"/>
            <a:ext cx="653863" cy="737805"/>
          </a:xfrm>
        </p:spPr>
      </p:pic>
      <p:pic>
        <p:nvPicPr>
          <p:cNvPr id="5" name="Grafik 4" descr="Ein Bild, das sitzend, Tisch, Uhr, schwarz enthält.&#10;&#10;Automatisch generierte Beschreibung">
            <a:extLst>
              <a:ext uri="{FF2B5EF4-FFF2-40B4-BE49-F238E27FC236}">
                <a16:creationId xmlns:a16="http://schemas.microsoft.com/office/drawing/2014/main" id="{1D7BA9D8-5313-46F9-91F8-BA6593B634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954" y="3308869"/>
            <a:ext cx="2073611" cy="207361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92C8BDB-1C5F-4171-8908-063CCF8DD04F}"/>
              </a:ext>
            </a:extLst>
          </p:cNvPr>
          <p:cNvSpPr txBox="1"/>
          <p:nvPr/>
        </p:nvSpPr>
        <p:spPr>
          <a:xfrm>
            <a:off x="4387294" y="5436613"/>
            <a:ext cx="20329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</a:rPr>
              <a:t>nvidia.com/de-de/design-</a:t>
            </a:r>
            <a:r>
              <a:rPr lang="de-DE" sz="800" dirty="0" err="1">
                <a:solidFill>
                  <a:schemeClr val="bg1"/>
                </a:solidFill>
              </a:rPr>
              <a:t>visualization</a:t>
            </a:r>
            <a:r>
              <a:rPr lang="de-DE" sz="800" dirty="0">
                <a:solidFill>
                  <a:schemeClr val="bg1"/>
                </a:solidFill>
              </a:rPr>
              <a:t>/</a:t>
            </a:r>
          </a:p>
          <a:p>
            <a:r>
              <a:rPr lang="de-DE" sz="800" dirty="0" err="1">
                <a:solidFill>
                  <a:schemeClr val="bg1"/>
                </a:solidFill>
              </a:rPr>
              <a:t>technologies</a:t>
            </a:r>
            <a:r>
              <a:rPr lang="de-DE" sz="800" dirty="0">
                <a:solidFill>
                  <a:schemeClr val="bg1"/>
                </a:solidFill>
              </a:rPr>
              <a:t>/turing-architecture/</a:t>
            </a:r>
          </a:p>
        </p:txBody>
      </p:sp>
      <p:pic>
        <p:nvPicPr>
          <p:cNvPr id="7" name="Grafik 6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6BD86C5D-D77A-47AE-B7A6-24EA00DE4A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92" y="3305345"/>
            <a:ext cx="3116824" cy="208065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A9D28E6-F61A-4A17-96E8-291937AA22F4}"/>
              </a:ext>
            </a:extLst>
          </p:cNvPr>
          <p:cNvSpPr txBox="1"/>
          <p:nvPr/>
        </p:nvSpPr>
        <p:spPr>
          <a:xfrm>
            <a:off x="819512" y="5436613"/>
            <a:ext cx="32367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newsroom.intel.de/news-releases/intel-announces-worlds-best-</a:t>
            </a:r>
          </a:p>
          <a:p>
            <a:r>
              <a:rPr lang="en-US" sz="800" dirty="0">
                <a:solidFill>
                  <a:schemeClr val="bg1"/>
                </a:solidFill>
              </a:rPr>
              <a:t>gaming-processor-new-9th-gen-intel-core-i9-9900k</a:t>
            </a:r>
            <a:endParaRPr lang="de-DE" sz="800" dirty="0">
              <a:solidFill>
                <a:schemeClr val="bg1"/>
              </a:solidFill>
            </a:endParaRPr>
          </a:p>
        </p:txBody>
      </p:sp>
      <p:pic>
        <p:nvPicPr>
          <p:cNvPr id="11" name="Grafik 10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F237FA34-29C3-470A-9C20-9AE6BD48D7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001" y="1475620"/>
            <a:ext cx="2032929" cy="684401"/>
          </a:xfrm>
          <a:prstGeom prst="rect">
            <a:avLst/>
          </a:prstGeom>
        </p:spPr>
      </p:pic>
      <p:pic>
        <p:nvPicPr>
          <p:cNvPr id="14" name="Grafik 13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3D0AC2B2-1301-4969-9209-1EEE04FAF4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439" y="2408943"/>
            <a:ext cx="2032929" cy="662911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04E9220E-C763-4923-94B5-26D474F086FC}"/>
              </a:ext>
            </a:extLst>
          </p:cNvPr>
          <p:cNvSpPr/>
          <p:nvPr/>
        </p:nvSpPr>
        <p:spPr>
          <a:xfrm>
            <a:off x="895054" y="2185128"/>
            <a:ext cx="5545511" cy="797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E25AD5EE-4313-4B3C-AA6A-F484D94E3E90}"/>
              </a:ext>
            </a:extLst>
          </p:cNvPr>
          <p:cNvSpPr/>
          <p:nvPr/>
        </p:nvSpPr>
        <p:spPr>
          <a:xfrm>
            <a:off x="895054" y="3145838"/>
            <a:ext cx="5545511" cy="797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0CED8208-5F46-430F-BC37-51B4791BE2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4884" y="3306534"/>
            <a:ext cx="2200503" cy="2075946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86DA7217-C85D-49FA-B6BC-1FCBC1E3C46D}"/>
              </a:ext>
            </a:extLst>
          </p:cNvPr>
          <p:cNvSpPr txBox="1"/>
          <p:nvPr/>
        </p:nvSpPr>
        <p:spPr>
          <a:xfrm>
            <a:off x="8774884" y="5390446"/>
            <a:ext cx="23759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</a:rPr>
              <a:t>de.farnell.com/</a:t>
            </a:r>
            <a:r>
              <a:rPr lang="de-DE" sz="800" dirty="0" err="1">
                <a:solidFill>
                  <a:schemeClr val="bg1"/>
                </a:solidFill>
              </a:rPr>
              <a:t>xilinx</a:t>
            </a:r>
            <a:r>
              <a:rPr lang="de-DE" sz="800" dirty="0">
                <a:solidFill>
                  <a:schemeClr val="bg1"/>
                </a:solidFill>
              </a:rPr>
              <a:t>/xcvu13p-l2figd2104e/</a:t>
            </a:r>
          </a:p>
          <a:p>
            <a:r>
              <a:rPr lang="de-DE" sz="800" dirty="0">
                <a:solidFill>
                  <a:schemeClr val="bg1"/>
                </a:solidFill>
              </a:rPr>
              <a:t>fpga-virtex-ultrascale-fcbga-2104/</a:t>
            </a:r>
            <a:r>
              <a:rPr lang="de-DE" sz="800" dirty="0" err="1">
                <a:solidFill>
                  <a:schemeClr val="bg1"/>
                </a:solidFill>
              </a:rPr>
              <a:t>dp</a:t>
            </a:r>
            <a:r>
              <a:rPr lang="de-DE" sz="800" dirty="0">
                <a:solidFill>
                  <a:schemeClr val="bg1"/>
                </a:solidFill>
              </a:rPr>
              <a:t>/3132220</a:t>
            </a:r>
          </a:p>
        </p:txBody>
      </p:sp>
      <p:pic>
        <p:nvPicPr>
          <p:cNvPr id="23" name="Grafik 22" descr="Ein Bild, das Uhr enthält.&#10;&#10;Automatisch generierte Beschreibung">
            <a:extLst>
              <a:ext uri="{FF2B5EF4-FFF2-40B4-BE49-F238E27FC236}">
                <a16:creationId xmlns:a16="http://schemas.microsoft.com/office/drawing/2014/main" id="{F412B03C-5F31-48C1-8239-A7273EA30A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210" y="2264838"/>
            <a:ext cx="806636" cy="806636"/>
          </a:xfrm>
          <a:prstGeom prst="rect">
            <a:avLst/>
          </a:prstGeom>
        </p:spPr>
      </p:pic>
      <p:pic>
        <p:nvPicPr>
          <p:cNvPr id="24" name="Grafik 23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7E05C810-7FF2-4BC5-A1F4-00E0E948F99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6004" y="2286659"/>
            <a:ext cx="1850942" cy="84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615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1CCA12-41D6-4ABE-8CED-F7925EC84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FPGAs als Beschleuniger</a:t>
            </a:r>
            <a:br>
              <a:rPr lang="de-DE" dirty="0"/>
            </a:br>
            <a:r>
              <a:rPr lang="de-DE" b="0" dirty="0"/>
              <a:t>Programmierung // VHDL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A89DE72-C6E9-4F8E-A975-D582D331C1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pPr>
              <a:spcBef>
                <a:spcPts val="0"/>
              </a:spcBef>
            </a:pPr>
            <a:r>
              <a:rPr lang="de-DE" b="1" dirty="0">
                <a:solidFill>
                  <a:schemeClr val="tx1"/>
                </a:solidFill>
                <a:latin typeface="+mn-lt"/>
                <a:ea typeface="Noto Mono" panose="020B0609030804020204" pitchFamily="49" charset="0"/>
                <a:cs typeface="Noto Mono" panose="020B0609030804020204" pitchFamily="49" charset="0"/>
              </a:rPr>
              <a:t>Hardware-Modellierung mit VHDL</a:t>
            </a:r>
          </a:p>
          <a:p>
            <a:pPr>
              <a:spcBef>
                <a:spcPts val="0"/>
              </a:spcBef>
            </a:pPr>
            <a:endParaRPr lang="de-DE" sz="10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endParaRPr lang="de-DE" sz="10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endParaRPr lang="de-DE" sz="10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endParaRPr lang="de-DE" sz="1000" b="1" dirty="0">
              <a:solidFill>
                <a:schemeClr val="accent4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LIBRARY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 err="1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ieee</a:t>
            </a:r>
            <a:r>
              <a:rPr lang="de-DE" sz="1000" dirty="0">
                <a:solidFill>
                  <a:schemeClr val="tx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USE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ieee.std_logic_1164.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all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endParaRPr lang="de-DE" sz="10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ENTITY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reg2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IS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PORT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clk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: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std_logic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d0   :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std_logic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d1   :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std_logic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load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: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std_logic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: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IN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std_logic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q0   :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OUT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std_logic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q1   :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OUT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std_logic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);</a:t>
            </a:r>
          </a:p>
          <a:p>
            <a:pPr>
              <a:spcBef>
                <a:spcPts val="0"/>
              </a:spcBef>
            </a:pP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END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reg2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0591A0A-5863-44A3-BA70-34FA613AD7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ARCHITECTURE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 err="1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beh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OF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reg2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IS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SIGNAL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q0_s, q0_ns, q1_s, q1_ns : </a:t>
            </a:r>
            <a:r>
              <a:rPr lang="de-DE" sz="1000" b="1" dirty="0" err="1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std_logic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BEGIN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000" b="1" dirty="0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reg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PROCESS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clk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)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BEGIN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IF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′1′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THEN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q0_s &lt;= </a:t>
            </a:r>
            <a:r>
              <a:rPr lang="de-DE" sz="1000" dirty="0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′0′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q1_s &lt;= </a:t>
            </a:r>
            <a:r>
              <a:rPr lang="de-DE" sz="1000" dirty="0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′0′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ELSIF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clk</a:t>
            </a:r>
            <a:r>
              <a:rPr lang="de-DE" sz="1000" dirty="0" err="1">
                <a:solidFill>
                  <a:schemeClr val="accent3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′event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AND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clk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′1′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THEN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q0_s &lt;= q0_ns;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q1_s &lt;= q1_ns;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END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IF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END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PROCESS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reg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endParaRPr lang="de-DE" sz="10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q0 &lt;= q0_s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AFTER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2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ns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q1 &lt;= q1_s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AFTER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2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ns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endParaRPr lang="de-DE" sz="1000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000" b="1" dirty="0" err="1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mux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PROCESS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(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load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, q0_s, q1_s, d0, d1)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BEGIN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IF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load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= </a:t>
            </a:r>
            <a:r>
              <a:rPr lang="de-DE" sz="1000" dirty="0">
                <a:solidFill>
                  <a:schemeClr val="accent5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′1′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THEN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q0_ns &lt;= d0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AFTER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3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ns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q1_ns &lt;= d1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AFTER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3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ns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ELSE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q0_ns &lt;= q0_s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AFTER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4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ns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q1_ns &lt;= q1_s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AFTER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4 </a:t>
            </a:r>
            <a:r>
              <a:rPr lang="de-DE" sz="10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ns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END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IF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END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PROCESS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 err="1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mux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de-DE" sz="1000" b="1" dirty="0">
                <a:solidFill>
                  <a:schemeClr val="accent4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END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lang="de-DE" sz="1000" b="1" dirty="0" err="1">
                <a:solidFill>
                  <a:schemeClr val="accent1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beh</a:t>
            </a:r>
            <a:r>
              <a:rPr lang="de-DE" sz="10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24775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4D0799-665D-4752-9B06-5B912C60C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graphicFrame>
        <p:nvGraphicFramePr>
          <p:cNvPr id="24" name="Tabelle 24">
            <a:extLst>
              <a:ext uri="{FF2B5EF4-FFF2-40B4-BE49-F238E27FC236}">
                <a16:creationId xmlns:a16="http://schemas.microsoft.com/office/drawing/2014/main" id="{F68F9563-2096-40A9-BA80-B37855A5250F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902575622"/>
              </p:ext>
            </p:extLst>
          </p:nvPr>
        </p:nvGraphicFramePr>
        <p:xfrm>
          <a:off x="874712" y="2316480"/>
          <a:ext cx="1058068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6895">
                  <a:extLst>
                    <a:ext uri="{9D8B030D-6E8A-4147-A177-3AD203B41FA5}">
                      <a16:colId xmlns:a16="http://schemas.microsoft.com/office/drawing/2014/main" val="2700764332"/>
                    </a:ext>
                  </a:extLst>
                </a:gridCol>
                <a:gridCol w="3526895">
                  <a:extLst>
                    <a:ext uri="{9D8B030D-6E8A-4147-A177-3AD203B41FA5}">
                      <a16:colId xmlns:a16="http://schemas.microsoft.com/office/drawing/2014/main" val="4149378260"/>
                    </a:ext>
                  </a:extLst>
                </a:gridCol>
                <a:gridCol w="3526895">
                  <a:extLst>
                    <a:ext uri="{9D8B030D-6E8A-4147-A177-3AD203B41FA5}">
                      <a16:colId xmlns:a16="http://schemas.microsoft.com/office/drawing/2014/main" val="22978692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CPU / GPU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FPGA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ASIC</a:t>
                      </a:r>
                      <a:r>
                        <a:rPr lang="de-DE" sz="1800" dirty="0"/>
                        <a:t>*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1315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Allzweck-Hardware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Spezialisierte 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Spezialisierte Hardware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504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Günstig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Günstig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Teuer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430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Nicht taktgenau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Taktgenau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Taktgenau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7965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Nicht anpassbar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Anpassbar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Nicht anpassbar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309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Schnell (GHz)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Langsam (MHz)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Schnell (GHz)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7366766"/>
                  </a:ext>
                </a:extLst>
              </a:tr>
            </a:tbl>
          </a:graphicData>
        </a:graphic>
      </p:graphicFrame>
      <p:sp>
        <p:nvSpPr>
          <p:cNvPr id="26" name="Textfeld 25">
            <a:extLst>
              <a:ext uri="{FF2B5EF4-FFF2-40B4-BE49-F238E27FC236}">
                <a16:creationId xmlns:a16="http://schemas.microsoft.com/office/drawing/2014/main" id="{DACBFA33-3B5C-46C6-B35D-CED11C2229FD}"/>
              </a:ext>
            </a:extLst>
          </p:cNvPr>
          <p:cNvSpPr txBox="1"/>
          <p:nvPr/>
        </p:nvSpPr>
        <p:spPr>
          <a:xfrm>
            <a:off x="4371133" y="5239859"/>
            <a:ext cx="3587842" cy="587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→ Niedrige bis mittlere Stückzahlen</a:t>
            </a:r>
          </a:p>
          <a:p>
            <a:r>
              <a:rPr lang="de-DE" sz="1600" dirty="0"/>
              <a:t>→ Latenzkritische Probleme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999C29C-F306-4E32-914E-AEC7C7CB85CE}"/>
              </a:ext>
            </a:extLst>
          </p:cNvPr>
          <p:cNvSpPr txBox="1"/>
          <p:nvPr/>
        </p:nvSpPr>
        <p:spPr>
          <a:xfrm>
            <a:off x="8338657" y="4613690"/>
            <a:ext cx="27510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i="1" dirty="0"/>
              <a:t>*</a:t>
            </a:r>
            <a:r>
              <a:rPr lang="de-DE" sz="1200" i="1" dirty="0" err="1"/>
              <a:t>application-specific</a:t>
            </a:r>
            <a:r>
              <a:rPr lang="de-DE" sz="1200" i="1" dirty="0"/>
              <a:t> </a:t>
            </a:r>
            <a:r>
              <a:rPr lang="de-DE" sz="1200" i="1" dirty="0" err="1"/>
              <a:t>integrated</a:t>
            </a:r>
            <a:r>
              <a:rPr lang="de-DE" sz="1200" i="1" dirty="0"/>
              <a:t> </a:t>
            </a:r>
            <a:r>
              <a:rPr lang="de-DE" sz="1200" i="1" dirty="0" err="1"/>
              <a:t>circuit</a:t>
            </a:r>
            <a:endParaRPr lang="de-DE" sz="1200" i="1" dirty="0"/>
          </a:p>
        </p:txBody>
      </p:sp>
    </p:spTree>
    <p:extLst>
      <p:ext uri="{BB962C8B-B14F-4D97-AF65-F5344CB8AC3E}">
        <p14:creationId xmlns:p14="http://schemas.microsoft.com/office/powerpoint/2010/main" val="4047887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1A3217-4521-46A9-B65F-E2AE4E917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67BEFF-F9A9-4103-A0E3-5845173E69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71989" lvl="1" indent="0">
              <a:spcBef>
                <a:spcPts val="1200"/>
              </a:spcBef>
              <a:buNone/>
            </a:pPr>
            <a:r>
              <a:rPr lang="de-DE" b="1" dirty="0"/>
              <a:t>Untersuchung des SYCL-Standards</a:t>
            </a:r>
          </a:p>
          <a:p>
            <a:pPr lvl="1"/>
            <a:r>
              <a:rPr lang="de-DE" dirty="0"/>
              <a:t>Existierende Implementierungen</a:t>
            </a:r>
          </a:p>
          <a:p>
            <a:pPr lvl="1"/>
            <a:r>
              <a:rPr lang="de-DE" dirty="0"/>
              <a:t>Nutzbarkeit</a:t>
            </a:r>
          </a:p>
          <a:p>
            <a:pPr lvl="1"/>
            <a:r>
              <a:rPr lang="de-DE" dirty="0"/>
              <a:t>FPGA-Schwerpunkt</a:t>
            </a:r>
          </a:p>
          <a:p>
            <a:pPr marL="179973" lvl="3" indent="0">
              <a:buNone/>
            </a:pPr>
            <a:endParaRPr lang="de-DE" dirty="0"/>
          </a:p>
          <a:p>
            <a:pPr marL="71989" lvl="1" indent="0">
              <a:spcBef>
                <a:spcPts val="1200"/>
              </a:spcBef>
              <a:buNone/>
            </a:pPr>
            <a:r>
              <a:rPr lang="de-DE" b="1" dirty="0"/>
              <a:t>Entwicklung eines Alpaka-SYCL-</a:t>
            </a:r>
            <a:r>
              <a:rPr lang="de-DE" b="1" dirty="0" err="1"/>
              <a:t>Backends</a:t>
            </a:r>
            <a:endParaRPr lang="de-DE" b="1" dirty="0"/>
          </a:p>
          <a:p>
            <a:pPr lvl="1"/>
            <a:r>
              <a:rPr lang="de-DE" dirty="0"/>
              <a:t>Analyse der Schwierigkeiten und Unzulänglichkeiten</a:t>
            </a:r>
          </a:p>
          <a:p>
            <a:pPr lvl="1"/>
            <a:r>
              <a:rPr lang="de-DE" dirty="0"/>
              <a:t>Verifizierung durch reale Anwendung</a:t>
            </a:r>
          </a:p>
        </p:txBody>
      </p:sp>
    </p:spTree>
    <p:extLst>
      <p:ext uri="{BB962C8B-B14F-4D97-AF65-F5344CB8AC3E}">
        <p14:creationId xmlns:p14="http://schemas.microsoft.com/office/powerpoint/2010/main" val="679164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1560C56-408A-4C50-B6E6-8C2CD8A02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FPGAs als Beschleuniger</a:t>
            </a:r>
          </a:p>
        </p:txBody>
      </p:sp>
    </p:spTree>
    <p:extLst>
      <p:ext uri="{BB962C8B-B14F-4D97-AF65-F5344CB8AC3E}">
        <p14:creationId xmlns:p14="http://schemas.microsoft.com/office/powerpoint/2010/main" val="3697576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4177B93-582F-4614-8E21-FEC721B93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FPGAs als Beschleuniger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64A50FC4-785D-42CA-A294-4A625062C7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5656" y="1446990"/>
            <a:ext cx="10580688" cy="4344987"/>
          </a:xfrm>
        </p:spPr>
        <p:txBody>
          <a:bodyPr anchor="ctr"/>
          <a:lstStyle/>
          <a:p>
            <a:pPr marL="71989" lvl="1" indent="0">
              <a:buNone/>
            </a:pPr>
            <a:r>
              <a:rPr lang="de-DE" b="1" dirty="0"/>
              <a:t>Aufbau</a:t>
            </a:r>
          </a:p>
          <a:p>
            <a:pPr lvl="1"/>
            <a:r>
              <a:rPr lang="de-DE" dirty="0"/>
              <a:t>Logikzellen mit geringer Komplexität</a:t>
            </a:r>
          </a:p>
          <a:p>
            <a:pPr lvl="1"/>
            <a:r>
              <a:rPr lang="de-DE" dirty="0"/>
              <a:t>Regelmäßige spaltenweise Feldstruktur</a:t>
            </a:r>
          </a:p>
          <a:p>
            <a:pPr lvl="1"/>
            <a:r>
              <a:rPr lang="de-DE" dirty="0"/>
              <a:t>Programmierbare Verdrahtungen</a:t>
            </a:r>
          </a:p>
          <a:p>
            <a:pPr lvl="1"/>
            <a:r>
              <a:rPr lang="de-DE" dirty="0"/>
              <a:t>Puffer für Ein- und Ausgabe (I/O)</a:t>
            </a:r>
          </a:p>
          <a:p>
            <a:pPr lvl="1"/>
            <a:r>
              <a:rPr lang="de-DE" dirty="0"/>
              <a:t>Weitere Elemente (Speicher, </a:t>
            </a:r>
            <a:r>
              <a:rPr lang="de-DE" dirty="0" err="1"/>
              <a:t>Multiplizierer</a:t>
            </a:r>
            <a:r>
              <a:rPr lang="de-DE" dirty="0"/>
              <a:t>, …)</a:t>
            </a:r>
          </a:p>
          <a:p>
            <a:endParaRPr lang="de-DE" dirty="0"/>
          </a:p>
          <a:p>
            <a:r>
              <a:rPr lang="de-DE" b="1" dirty="0"/>
              <a:t>Moderne FPGAs</a:t>
            </a:r>
            <a:r>
              <a:rPr lang="de-DE" dirty="0"/>
              <a:t> (</a:t>
            </a:r>
            <a:r>
              <a:rPr lang="de-DE" dirty="0" err="1"/>
              <a:t>Xilinx</a:t>
            </a:r>
            <a:r>
              <a:rPr lang="de-DE" dirty="0"/>
              <a:t> </a:t>
            </a:r>
            <a:r>
              <a:rPr lang="de-DE" dirty="0" err="1"/>
              <a:t>Virtex</a:t>
            </a:r>
            <a:r>
              <a:rPr lang="de-DE" dirty="0"/>
              <a:t> </a:t>
            </a:r>
            <a:r>
              <a:rPr lang="de-DE" dirty="0" err="1"/>
              <a:t>UltraScale</a:t>
            </a:r>
            <a:r>
              <a:rPr lang="de-DE" dirty="0"/>
              <a:t>+)</a:t>
            </a:r>
            <a:endParaRPr lang="de-DE" b="1" dirty="0"/>
          </a:p>
          <a:p>
            <a:pPr lvl="1"/>
            <a:r>
              <a:rPr lang="de-DE" i="1" dirty="0" err="1"/>
              <a:t>Configurable</a:t>
            </a:r>
            <a:r>
              <a:rPr lang="de-DE" i="1" dirty="0"/>
              <a:t> </a:t>
            </a:r>
            <a:r>
              <a:rPr lang="de-DE" i="1" dirty="0" err="1"/>
              <a:t>logic</a:t>
            </a:r>
            <a:r>
              <a:rPr lang="de-DE" i="1" dirty="0"/>
              <a:t> block </a:t>
            </a:r>
            <a:r>
              <a:rPr lang="de-DE" dirty="0"/>
              <a:t>(CLB)</a:t>
            </a:r>
          </a:p>
          <a:p>
            <a:pPr lvl="1"/>
            <a:r>
              <a:rPr lang="de-DE" i="1" dirty="0"/>
              <a:t>Input/</a:t>
            </a:r>
            <a:r>
              <a:rPr lang="de-DE" i="1" dirty="0" err="1"/>
              <a:t>output</a:t>
            </a:r>
            <a:r>
              <a:rPr lang="de-DE" i="1" dirty="0"/>
              <a:t> block </a:t>
            </a:r>
            <a:r>
              <a:rPr lang="de-DE" dirty="0"/>
              <a:t>(IOB)</a:t>
            </a:r>
          </a:p>
          <a:p>
            <a:pPr lvl="1"/>
            <a:r>
              <a:rPr lang="de-DE" dirty="0"/>
              <a:t>Block RAM (36 </a:t>
            </a:r>
            <a:r>
              <a:rPr lang="de-DE" dirty="0" err="1"/>
              <a:t>kbit</a:t>
            </a:r>
            <a:r>
              <a:rPr lang="de-DE" dirty="0"/>
              <a:t>, paralleler Zugriff)</a:t>
            </a:r>
          </a:p>
          <a:p>
            <a:pPr lvl="1"/>
            <a:r>
              <a:rPr lang="de-DE" dirty="0" err="1"/>
              <a:t>UltraRAM</a:t>
            </a:r>
            <a:r>
              <a:rPr lang="de-DE" dirty="0"/>
              <a:t> (288 </a:t>
            </a:r>
            <a:r>
              <a:rPr lang="de-DE" dirty="0" err="1"/>
              <a:t>kbit</a:t>
            </a:r>
            <a:r>
              <a:rPr lang="de-DE" dirty="0"/>
              <a:t>, kein paralleler Zugriff)</a:t>
            </a:r>
          </a:p>
          <a:p>
            <a:pPr lvl="1"/>
            <a:r>
              <a:rPr lang="de-DE" i="1" dirty="0"/>
              <a:t>Digital </a:t>
            </a:r>
            <a:r>
              <a:rPr lang="de-DE" i="1" dirty="0" err="1"/>
              <a:t>signal</a:t>
            </a:r>
            <a:r>
              <a:rPr lang="de-DE" i="1" dirty="0"/>
              <a:t> </a:t>
            </a:r>
            <a:r>
              <a:rPr lang="de-DE" i="1" dirty="0" err="1"/>
              <a:t>processor</a:t>
            </a:r>
            <a:r>
              <a:rPr lang="de-DE" i="1" dirty="0"/>
              <a:t> </a:t>
            </a:r>
            <a:r>
              <a:rPr lang="de-DE" dirty="0"/>
              <a:t>(DSP)</a:t>
            </a:r>
          </a:p>
          <a:p>
            <a:pPr lvl="1"/>
            <a:r>
              <a:rPr lang="de-DE" i="1" dirty="0"/>
              <a:t>Clock </a:t>
            </a:r>
            <a:r>
              <a:rPr lang="de-DE" i="1" dirty="0" err="1"/>
              <a:t>management</a:t>
            </a:r>
            <a:r>
              <a:rPr lang="de-DE" i="1" dirty="0"/>
              <a:t> </a:t>
            </a:r>
            <a:r>
              <a:rPr lang="de-DE" i="1" dirty="0" err="1"/>
              <a:t>tile</a:t>
            </a:r>
            <a:r>
              <a:rPr lang="de-DE" i="1" dirty="0"/>
              <a:t> </a:t>
            </a:r>
            <a:r>
              <a:rPr lang="de-DE" dirty="0"/>
              <a:t>(CMT)</a:t>
            </a:r>
          </a:p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D4200F31-8D94-418D-96B5-C0771E41F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41143" y="688181"/>
            <a:ext cx="5103796" cy="5103796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962E29B4-250F-479E-894E-F70DF4C59A1D}"/>
              </a:ext>
            </a:extLst>
          </p:cNvPr>
          <p:cNvSpPr txBox="1"/>
          <p:nvPr/>
        </p:nvSpPr>
        <p:spPr>
          <a:xfrm>
            <a:off x="8188548" y="5791977"/>
            <a:ext cx="12089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Nach [HS10], S. 10-14</a:t>
            </a:r>
          </a:p>
        </p:txBody>
      </p:sp>
    </p:spTree>
    <p:extLst>
      <p:ext uri="{BB962C8B-B14F-4D97-AF65-F5344CB8AC3E}">
        <p14:creationId xmlns:p14="http://schemas.microsoft.com/office/powerpoint/2010/main" val="3590238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2553C-2C73-4011-86B5-8D388649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FPGAs als Beschleuniger</a:t>
            </a:r>
            <a:br>
              <a:rPr lang="de-DE" dirty="0"/>
            </a:br>
            <a:r>
              <a:rPr lang="de-DE" b="0" dirty="0"/>
              <a:t>Einsatzzwecke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55AB8BB-4BFC-4868-B68A-794BDEC867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de-DE" dirty="0"/>
              <a:t>Schaltungsentwurf</a:t>
            </a:r>
          </a:p>
          <a:p>
            <a:pPr lvl="1"/>
            <a:r>
              <a:rPr lang="de-DE" dirty="0"/>
              <a:t>Schaltkreise in kleiner Stückzahl</a:t>
            </a:r>
          </a:p>
          <a:p>
            <a:pPr marL="179973" lvl="3" indent="0">
              <a:buNone/>
            </a:pPr>
            <a:endParaRPr lang="de-DE" dirty="0"/>
          </a:p>
          <a:p>
            <a:pPr lvl="1"/>
            <a:r>
              <a:rPr lang="de-DE" dirty="0"/>
              <a:t>Microsoft: Inferenz tiefer neuraler Netzwerke </a:t>
            </a: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[Fow+18, Chu+18]</a:t>
            </a:r>
          </a:p>
          <a:p>
            <a:pPr lvl="3"/>
            <a:r>
              <a:rPr lang="de-DE" dirty="0"/>
              <a:t>Trainierte Netzwerke als Schaltung</a:t>
            </a:r>
          </a:p>
          <a:p>
            <a:pPr marL="179973" lvl="3" indent="0">
              <a:buNone/>
            </a:pPr>
            <a:endParaRPr lang="de-DE" dirty="0"/>
          </a:p>
          <a:p>
            <a:pPr lvl="1"/>
            <a:r>
              <a:rPr lang="de-DE" dirty="0"/>
              <a:t>Microsoft: FPGAs als Netzwerkkarten </a:t>
            </a: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[Fir+18]</a:t>
            </a:r>
          </a:p>
          <a:p>
            <a:pPr lvl="1"/>
            <a:endParaRPr lang="de-DE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lvl="1"/>
            <a:r>
              <a:rPr lang="de-DE" dirty="0"/>
              <a:t>Amazon: FPGA-Cloud-Instanzen </a:t>
            </a: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[</a:t>
            </a:r>
            <a:r>
              <a:rPr lang="de-DE" dirty="0" err="1">
                <a:solidFill>
                  <a:schemeClr val="bg2">
                    <a:lumMod val="40000"/>
                    <a:lumOff val="60000"/>
                  </a:schemeClr>
                </a:solidFill>
              </a:rPr>
              <a:t>Ama</a:t>
            </a: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]</a:t>
            </a:r>
          </a:p>
          <a:p>
            <a:pPr lvl="3"/>
            <a:r>
              <a:rPr lang="de-DE" dirty="0"/>
              <a:t>FPGAs als Beschleuniger </a:t>
            </a:r>
            <a:r>
              <a:rPr lang="de-D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[Di+17]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5396976"/>
      </p:ext>
    </p:extLst>
  </p:cSld>
  <p:clrMapOvr>
    <a:masterClrMapping/>
  </p:clrMapOvr>
</p:sld>
</file>

<file path=ppt/theme/theme1.xml><?xml version="1.0" encoding="utf-8"?>
<a:theme xmlns:a="http://schemas.openxmlformats.org/drawingml/2006/main" name="TUD_16zu9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D_16zu9" id="{AF11F882-30FE-4A46-9C6A-A7F2BDD738A6}" vid="{FCB74DED-D8F6-462B-B52D-3D62395D5CF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TUD_16zu9</Template>
  <TotalTime>0</TotalTime>
  <Words>2471</Words>
  <Application>Microsoft Office PowerPoint</Application>
  <PresentationFormat>Breitbild</PresentationFormat>
  <Paragraphs>567</Paragraphs>
  <Slides>40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40</vt:i4>
      </vt:variant>
    </vt:vector>
  </HeadingPairs>
  <TitlesOfParts>
    <vt:vector size="46" baseType="lpstr">
      <vt:lpstr>Cambria Math</vt:lpstr>
      <vt:lpstr>Open Sans</vt:lpstr>
      <vt:lpstr>Noto Mono</vt:lpstr>
      <vt:lpstr>Arial</vt:lpstr>
      <vt:lpstr>Symbol</vt:lpstr>
      <vt:lpstr>TUD_16zu9</vt:lpstr>
      <vt:lpstr>Entwicklung eines SYCL-Backends für die Alpaka-Bibliothek und dessen Evaluation mit Schwerpunkt auf FPGAs</vt:lpstr>
      <vt:lpstr>Gliederung</vt:lpstr>
      <vt:lpstr>Motivation und Ziel</vt:lpstr>
      <vt:lpstr>Motivation</vt:lpstr>
      <vt:lpstr>Motivation</vt:lpstr>
      <vt:lpstr>Ziel</vt:lpstr>
      <vt:lpstr>FPGAs als Beschleuniger</vt:lpstr>
      <vt:lpstr>FPGAs als Beschleuniger</vt:lpstr>
      <vt:lpstr>FPGAs als Beschleuniger Einsatzzwecke</vt:lpstr>
      <vt:lpstr>FPGAs als Beschleuniger Programmierung // High-Level-Synthese</vt:lpstr>
      <vt:lpstr>Die SYCL-Spezifikation</vt:lpstr>
      <vt:lpstr>Die SYCL-Spezifikation</vt:lpstr>
      <vt:lpstr>Die SYCL-Spezifikation</vt:lpstr>
      <vt:lpstr>Die SYCL-Spezifikation</vt:lpstr>
      <vt:lpstr>Die Alpaka-Bibliothek </vt:lpstr>
      <vt:lpstr>Die Alpaka-Bibliothek</vt:lpstr>
      <vt:lpstr>Die Alpaka-Bibliothek</vt:lpstr>
      <vt:lpstr>Die Alpaka-Bibliothek</vt:lpstr>
      <vt:lpstr>Implementierung des SYCL-Backends</vt:lpstr>
      <vt:lpstr>Implementierung des SYCL-Backends Struktur</vt:lpstr>
      <vt:lpstr>Implementierung des SYCL-Backends Probleme // Events</vt:lpstr>
      <vt:lpstr>Implementierung des SYCL-Backends Probleme // Zeiger</vt:lpstr>
      <vt:lpstr>Implementierung des SYCL-Backends Probleme // FPGA-Erweiterungen</vt:lpstr>
      <vt:lpstr>Ergebnisse</vt:lpstr>
      <vt:lpstr>Ergebnisse Nutzbarkeit // Übersicht</vt:lpstr>
      <vt:lpstr>Ergebnisse Nutzbarkeit // ComputeCpp</vt:lpstr>
      <vt:lpstr>Ergebnisse Nutzbarkeit // Xilinx</vt:lpstr>
      <vt:lpstr>Ergebnisse Performanz // Verifizierung</vt:lpstr>
      <vt:lpstr>Ergebnisse Performanz // Verifizierung</vt:lpstr>
      <vt:lpstr>Ergebnisse Performanz // Beispielalgorithmus FPGA</vt:lpstr>
      <vt:lpstr>Ergebnisse Performanz // Compile-Zeit </vt:lpstr>
      <vt:lpstr>Ergebnisse Performanz // Ressourcenverbrauch</vt:lpstr>
      <vt:lpstr>Ergebnisse Performanz // Laufzeit</vt:lpstr>
      <vt:lpstr>Fazit</vt:lpstr>
      <vt:lpstr>Fazit</vt:lpstr>
      <vt:lpstr>Vielen Dank!</vt:lpstr>
      <vt:lpstr>Literatur</vt:lpstr>
      <vt:lpstr>Literatur</vt:lpstr>
      <vt:lpstr>Literatur</vt:lpstr>
      <vt:lpstr>FPGAs als Beschleuniger Programmierung // VHDL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Entwicklung eines SYCL-Backends für die Alpaka-Bibliothek und dessen Evaluation mit Schwerpunkt auf FPGAs</dc:title>
  <dc:creator>Jan Stephan</dc:creator>
  <cp:lastModifiedBy>Jan Stephan</cp:lastModifiedBy>
  <cp:revision>341</cp:revision>
  <dcterms:created xsi:type="dcterms:W3CDTF">2019-12-03T11:44:30Z</dcterms:created>
  <dcterms:modified xsi:type="dcterms:W3CDTF">2019-12-12T02:27:46Z</dcterms:modified>
</cp:coreProperties>
</file>

<file path=docProps/thumbnail.jpeg>
</file>